
<file path=[Content_Types].xml><?xml version="1.0" encoding="utf-8"?>
<Types xmlns="http://schemas.openxmlformats.org/package/2006/content-types">
  <Default Extension="jpeg" ContentType="image/jpeg"/>
  <Default Extension="JPG" ContentType="image/.jpg"/>
  <Default Extension="png" ContentType="image/pn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49" r:id="rId3"/>
  </p:sldMasterIdLst>
  <p:notesMasterIdLst>
    <p:notesMasterId r:id="rId5"/>
  </p:notesMasterIdLst>
  <p:handoutMasterIdLst>
    <p:handoutMasterId r:id="rId6"/>
  </p:handoutMasterIdLst>
  <p:sldIdLst>
    <p:sldId id="257" r:id="rId4"/>
  </p:sldIdLst>
  <p:sldSz cx="30274895" cy="42803445"/>
  <p:notesSz cx="6858000" cy="9144000"/>
  <p:custDataLst>
    <p:tags r:id="rId11"/>
  </p:custDataLst>
  <p:defaultTextStyle>
    <a:defPPr>
      <a:defRPr lang="en-US"/>
    </a:defPPr>
    <a:lvl1pPr marL="0" algn="l" defTabSz="3507740" rtl="0" eaLnBrk="1" latinLnBrk="0" hangingPunct="1">
      <a:defRPr sz="6905" kern="1200">
        <a:solidFill>
          <a:schemeClr val="tx1"/>
        </a:solidFill>
        <a:latin typeface="+mn-lt"/>
        <a:ea typeface="+mn-ea"/>
        <a:cs typeface="+mn-cs"/>
      </a:defRPr>
    </a:lvl1pPr>
    <a:lvl2pPr marL="1753870" algn="l" defTabSz="3507740" rtl="0" eaLnBrk="1" latinLnBrk="0" hangingPunct="1">
      <a:defRPr sz="6905" kern="1200">
        <a:solidFill>
          <a:schemeClr val="tx1"/>
        </a:solidFill>
        <a:latin typeface="+mn-lt"/>
        <a:ea typeface="+mn-ea"/>
        <a:cs typeface="+mn-cs"/>
      </a:defRPr>
    </a:lvl2pPr>
    <a:lvl3pPr marL="3507740" algn="l" defTabSz="3507740" rtl="0" eaLnBrk="1" latinLnBrk="0" hangingPunct="1">
      <a:defRPr sz="6905" kern="1200">
        <a:solidFill>
          <a:schemeClr val="tx1"/>
        </a:solidFill>
        <a:latin typeface="+mn-lt"/>
        <a:ea typeface="+mn-ea"/>
        <a:cs typeface="+mn-cs"/>
      </a:defRPr>
    </a:lvl3pPr>
    <a:lvl4pPr marL="5261610" algn="l" defTabSz="3507740" rtl="0" eaLnBrk="1" latinLnBrk="0" hangingPunct="1">
      <a:defRPr sz="6905" kern="1200">
        <a:solidFill>
          <a:schemeClr val="tx1"/>
        </a:solidFill>
        <a:latin typeface="+mn-lt"/>
        <a:ea typeface="+mn-ea"/>
        <a:cs typeface="+mn-cs"/>
      </a:defRPr>
    </a:lvl4pPr>
    <a:lvl5pPr marL="7015480" algn="l" defTabSz="3507740" rtl="0" eaLnBrk="1" latinLnBrk="0" hangingPunct="1">
      <a:defRPr sz="6905" kern="1200">
        <a:solidFill>
          <a:schemeClr val="tx1"/>
        </a:solidFill>
        <a:latin typeface="+mn-lt"/>
        <a:ea typeface="+mn-ea"/>
        <a:cs typeface="+mn-cs"/>
      </a:defRPr>
    </a:lvl5pPr>
    <a:lvl6pPr marL="8769350" algn="l" defTabSz="3507740" rtl="0" eaLnBrk="1" latinLnBrk="0" hangingPunct="1">
      <a:defRPr sz="6905" kern="1200">
        <a:solidFill>
          <a:schemeClr val="tx1"/>
        </a:solidFill>
        <a:latin typeface="+mn-lt"/>
        <a:ea typeface="+mn-ea"/>
        <a:cs typeface="+mn-cs"/>
      </a:defRPr>
    </a:lvl6pPr>
    <a:lvl7pPr marL="10523220" algn="l" defTabSz="3507740" rtl="0" eaLnBrk="1" latinLnBrk="0" hangingPunct="1">
      <a:defRPr sz="6905" kern="1200">
        <a:solidFill>
          <a:schemeClr val="tx1"/>
        </a:solidFill>
        <a:latin typeface="+mn-lt"/>
        <a:ea typeface="+mn-ea"/>
        <a:cs typeface="+mn-cs"/>
      </a:defRPr>
    </a:lvl7pPr>
    <a:lvl8pPr marL="12277090" algn="l" defTabSz="3507740" rtl="0" eaLnBrk="1" latinLnBrk="0" hangingPunct="1">
      <a:defRPr sz="6905" kern="1200">
        <a:solidFill>
          <a:schemeClr val="tx1"/>
        </a:solidFill>
        <a:latin typeface="+mn-lt"/>
        <a:ea typeface="+mn-ea"/>
        <a:cs typeface="+mn-cs"/>
      </a:defRPr>
    </a:lvl8pPr>
    <a:lvl9pPr marL="14030960" algn="l" defTabSz="3507740" rtl="0" eaLnBrk="1" latinLnBrk="0" hangingPunct="1">
      <a:defRPr sz="6905"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iang, Ziqiu" initials="JZ"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5BBB"/>
    <a:srgbClr val="F2E0F4"/>
    <a:srgbClr val="F4FB9F"/>
    <a:srgbClr val="FFEDB3"/>
    <a:srgbClr val="FFE38B"/>
    <a:srgbClr val="F6EC7D"/>
    <a:srgbClr val="FCE2A9"/>
    <a:srgbClr val="F4CD8F"/>
    <a:srgbClr val="E1FDFE"/>
    <a:srgbClr val="C8F9F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188" autoAdjust="0"/>
    <p:restoredTop sz="77476" autoAdjust="0"/>
  </p:normalViewPr>
  <p:slideViewPr>
    <p:cSldViewPr snapToGrid="0" snapToObjects="1">
      <p:cViewPr>
        <p:scale>
          <a:sx n="27" d="100"/>
          <a:sy n="27" d="100"/>
        </p:scale>
        <p:origin x="1449" y="-2514"/>
      </p:cViewPr>
      <p:guideLst/>
    </p:cSldViewPr>
  </p:slideViewPr>
  <p:notesTextViewPr>
    <p:cViewPr>
      <p:scale>
        <a:sx n="3" d="2"/>
        <a:sy n="3" d="2"/>
      </p:scale>
      <p:origin x="0" y="0"/>
    </p:cViewPr>
  </p:notesTextViewPr>
  <p:sorterViewPr>
    <p:cViewPr>
      <p:scale>
        <a:sx n="100" d="100"/>
        <a:sy n="100" d="100"/>
      </p:scale>
      <p:origin x="0" y="0"/>
    </p:cViewPr>
  </p:sorterViewPr>
  <p:notesViewPr>
    <p:cSldViewPr snapToGrid="0" snapToObjects="1">
      <p:cViewPr varScale="1">
        <p:scale>
          <a:sx n="101" d="100"/>
          <a:sy n="101" d="100"/>
        </p:scale>
        <p:origin x="3936" y="208"/>
      </p:cViewPr>
      <p:guideLst/>
    </p:cSldViewPr>
  </p:notes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tableStyles" Target="tableStyles.xml"/><Relationship Id="rId8" Type="http://schemas.openxmlformats.org/officeDocument/2006/relationships/viewProps" Target="viewProps.xml"/><Relationship Id="rId7" Type="http://schemas.openxmlformats.org/officeDocument/2006/relationships/presProps" Target="presProps.xml"/><Relationship Id="rId6" Type="http://schemas.openxmlformats.org/officeDocument/2006/relationships/handoutMaster" Target="handoutMasters/handoutMaster1.xml"/><Relationship Id="rId5" Type="http://schemas.openxmlformats.org/officeDocument/2006/relationships/notesMaster" Target="notesMasters/notesMaster1.xml"/><Relationship Id="rId4" Type="http://schemas.openxmlformats.org/officeDocument/2006/relationships/slide" Target="slides/slide1.xml"/><Relationship Id="rId3" Type="http://schemas.openxmlformats.org/officeDocument/2006/relationships/slideMaster" Target="slideMasters/slideMaster2.xml"/><Relationship Id="rId2" Type="http://schemas.openxmlformats.org/officeDocument/2006/relationships/theme" Target="theme/theme1.xml"/><Relationship Id="rId11" Type="http://schemas.openxmlformats.org/officeDocument/2006/relationships/tags" Target="tags/tag1.xml"/><Relationship Id="rId10" Type="http://schemas.openxmlformats.org/officeDocument/2006/relationships/commentAuthors" Target="commentAuthors.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496A8FA-5B42-674C-B20D-1B27C6B6ED8B}" type="datetimeFigureOut">
              <a:rPr lang="en-US" smtClean="0"/>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E6A0952-F090-8947-9D2B-4C66FA805076}" type="slidenum">
              <a:rPr lang="en-US" smtClean="0"/>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F441191-0C5A-4C14-A608-7A9CCD60361D}"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2338388" y="1143000"/>
            <a:ext cx="2181225"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FAD8AC-1378-4F06-9667-BD969E31C033}"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9FAD8AC-1378-4F06-9667-BD969E31C033}"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3" name="副标题 2"/>
          <p:cNvSpPr>
            <a:spLocks noGrp="1"/>
          </p:cNvSpPr>
          <p:nvPr>
            <p:ph type="subTitle" idx="1"/>
          </p:nvPr>
        </p:nvSpPr>
        <p:spPr>
          <a:xfrm>
            <a:off x="2003027" y="12885740"/>
            <a:ext cx="26315195" cy="5546724"/>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10" name="内容占位符 9"/>
          <p:cNvSpPr>
            <a:spLocks noGrp="1"/>
          </p:cNvSpPr>
          <p:nvPr>
            <p:ph sz="quarter" idx="13"/>
          </p:nvPr>
        </p:nvSpPr>
        <p:spPr>
          <a:xfrm>
            <a:off x="2003027" y="20396204"/>
            <a:ext cx="26315194" cy="6216650"/>
          </a:xfrm>
          <a:prstGeom prst="rect">
            <a:avLst/>
          </a:prstGeom>
        </p:spPr>
        <p:txBody>
          <a:bodyPr/>
          <a:lstStyle>
            <a:lvl2pPr marL="457200" indent="0">
              <a:buNone/>
              <a:defRPr/>
            </a:lvl2pPr>
            <a:lvl3pPr marL="914400" indent="0">
              <a:buNone/>
              <a:defRPr/>
            </a:lvl3pPr>
            <a:lvl4pPr marL="1371600" indent="0">
              <a:buNone/>
              <a:defRPr/>
            </a:lvl4pPr>
            <a:lvl5pPr marL="1828800" indent="0">
              <a:buNone/>
              <a:defRPr/>
            </a:lvl5pPr>
          </a:lstStyle>
          <a:p>
            <a:pPr lvl="0"/>
            <a:r>
              <a:rPr lang="zh-CN" altLang="en-US" dirty="0"/>
              <a:t>单击此处编辑母版文本样式</a:t>
            </a:r>
            <a:endParaRPr lang="zh-CN" altLang="en-US" dirty="0"/>
          </a:p>
        </p:txBody>
      </p:sp>
      <p:sp>
        <p:nvSpPr>
          <p:cNvPr id="14" name="内容占位符 13"/>
          <p:cNvSpPr>
            <a:spLocks noGrp="1"/>
          </p:cNvSpPr>
          <p:nvPr>
            <p:ph sz="quarter" idx="14"/>
          </p:nvPr>
        </p:nvSpPr>
        <p:spPr>
          <a:xfrm>
            <a:off x="2003026" y="6151882"/>
            <a:ext cx="26315195" cy="4770118"/>
          </a:xfrm>
          <a:prstGeom prst="rect">
            <a:avLst/>
          </a:prstGeo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15" name="内容占位符 9"/>
          <p:cNvSpPr>
            <a:spLocks noGrp="1"/>
          </p:cNvSpPr>
          <p:nvPr>
            <p:ph sz="quarter" idx="15"/>
          </p:nvPr>
        </p:nvSpPr>
        <p:spPr>
          <a:xfrm>
            <a:off x="1956992" y="28576594"/>
            <a:ext cx="26315194" cy="6216650"/>
          </a:xfrm>
          <a:prstGeom prst="rect">
            <a:avLst/>
          </a:prstGeom>
        </p:spPr>
        <p:txBody>
          <a:bodyPr/>
          <a:lstStyle>
            <a:lvl2pPr marL="457200" indent="0">
              <a:buNone/>
              <a:defRPr/>
            </a:lvl2pPr>
            <a:lvl3pPr marL="914400" indent="0">
              <a:buNone/>
              <a:defRPr/>
            </a:lvl3pPr>
            <a:lvl4pPr marL="1371600" indent="0">
              <a:buNone/>
              <a:defRPr/>
            </a:lvl4pPr>
            <a:lvl5pPr marL="1828800" indent="0">
              <a:buNone/>
              <a:defRPr/>
            </a:lvl5pPr>
          </a:lstStyle>
          <a:p>
            <a:pPr lvl="0"/>
            <a:r>
              <a:rPr lang="zh-CN" altLang="en-US" dirty="0"/>
              <a:t>单击此处编辑母版文本样式</a:t>
            </a:r>
            <a:endParaRPr lang="zh-CN" altLang="en-US" dirty="0"/>
          </a:p>
        </p:txBody>
      </p:sp>
      <p:sp>
        <p:nvSpPr>
          <p:cNvPr id="16" name="内容占位符 9"/>
          <p:cNvSpPr>
            <a:spLocks noGrp="1"/>
          </p:cNvSpPr>
          <p:nvPr>
            <p:ph sz="quarter" idx="16"/>
          </p:nvPr>
        </p:nvSpPr>
        <p:spPr>
          <a:xfrm>
            <a:off x="1956992" y="36756984"/>
            <a:ext cx="26315194" cy="2511416"/>
          </a:xfrm>
          <a:prstGeom prst="rect">
            <a:avLst/>
          </a:prstGeom>
        </p:spPr>
        <p:txBody>
          <a:bodyPr/>
          <a:lstStyle>
            <a:lvl2pPr marL="457200" indent="0">
              <a:buNone/>
              <a:defRPr/>
            </a:lvl2pPr>
            <a:lvl3pPr marL="914400" indent="0">
              <a:buNone/>
              <a:defRPr/>
            </a:lvl3pPr>
            <a:lvl4pPr marL="1371600" indent="0">
              <a:buNone/>
              <a:defRPr/>
            </a:lvl4pPr>
            <a:lvl5pPr marL="1828800" indent="0">
              <a:buNone/>
              <a:defRPr/>
            </a:lvl5pPr>
          </a:lstStyle>
          <a:p>
            <a:pPr lvl="0"/>
            <a:r>
              <a:rPr lang="zh-CN" altLang="en-US" dirty="0"/>
              <a:t>单击此处编辑母版文本样式</a:t>
            </a:r>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a:xfrm>
            <a:off x="1800000" y="6517787"/>
            <a:ext cx="18710763" cy="3634398"/>
          </a:xfrm>
          <a:prstGeom prst="rect">
            <a:avLst/>
          </a:prstGeom>
        </p:spPr>
        <p:txBody>
          <a:bodyPr/>
          <a:lstStyle>
            <a:lvl1pPr marL="0" indent="0">
              <a:buNone/>
              <a:defRPr/>
            </a:lvl1pPr>
          </a:lstStyle>
          <a:p>
            <a:pPr lvl="0"/>
            <a:endParaRPr lang="zh-CN" altLang="en-US" dirty="0"/>
          </a:p>
        </p:txBody>
      </p:sp>
      <p:sp>
        <p:nvSpPr>
          <p:cNvPr id="6" name="文本占位符 5"/>
          <p:cNvSpPr>
            <a:spLocks noGrp="1"/>
          </p:cNvSpPr>
          <p:nvPr>
            <p:ph type="body" sz="quarter" idx="11" hasCustomPrompt="1"/>
          </p:nvPr>
        </p:nvSpPr>
        <p:spPr>
          <a:xfrm>
            <a:off x="13568515" y="5322765"/>
            <a:ext cx="3138182" cy="679450"/>
          </a:xfrm>
          <a:prstGeom prst="rect">
            <a:avLst/>
          </a:prstGeom>
        </p:spPr>
        <p:txBody>
          <a:bodyPr/>
          <a:lstStyle>
            <a:lvl1pPr marL="0" indent="0" algn="ctr">
              <a:buNone/>
              <a:defRPr sz="4800"/>
            </a:lvl1pPr>
          </a:lstStyle>
          <a:p>
            <a:pPr lvl="0"/>
            <a:r>
              <a:rPr lang="en-US" altLang="zh-CN" dirty="0"/>
              <a:t>Abstract</a:t>
            </a:r>
            <a:endParaRPr lang="zh-CN" altLang="en-US" dirty="0"/>
          </a:p>
        </p:txBody>
      </p:sp>
      <p:sp>
        <p:nvSpPr>
          <p:cNvPr id="8" name="图片占位符 7"/>
          <p:cNvSpPr>
            <a:spLocks noGrp="1"/>
          </p:cNvSpPr>
          <p:nvPr>
            <p:ph type="pic" sz="quarter" idx="12"/>
          </p:nvPr>
        </p:nvSpPr>
        <p:spPr>
          <a:xfrm>
            <a:off x="21060000" y="6518397"/>
            <a:ext cx="7415213" cy="3633788"/>
          </a:xfrm>
          <a:prstGeom prst="rect">
            <a:avLst/>
          </a:prstGeom>
        </p:spPr>
        <p:txBody>
          <a:bodyPr/>
          <a:lstStyle/>
          <a:p>
            <a:endParaRPr lang="zh-CN" altLang="en-US"/>
          </a:p>
        </p:txBody>
      </p:sp>
      <p:sp>
        <p:nvSpPr>
          <p:cNvPr id="10" name="文本占位符 9"/>
          <p:cNvSpPr>
            <a:spLocks noGrp="1"/>
          </p:cNvSpPr>
          <p:nvPr>
            <p:ph type="body" sz="quarter" idx="13" hasCustomPrompt="1"/>
          </p:nvPr>
        </p:nvSpPr>
        <p:spPr>
          <a:xfrm>
            <a:off x="2822819" y="10890434"/>
            <a:ext cx="4735879" cy="610210"/>
          </a:xfrm>
          <a:prstGeom prst="rect">
            <a:avLst/>
          </a:prstGeom>
        </p:spPr>
        <p:txBody>
          <a:bodyPr/>
          <a:lstStyle>
            <a:lvl1pPr marL="0" indent="0" algn="ctr">
              <a:buNone/>
              <a:defRPr sz="4000">
                <a:latin typeface="Arial" panose="020B0604020202020204" pitchFamily="34" charset="0"/>
                <a:cs typeface="Arial" panose="020B0604020202020204" pitchFamily="34" charset="0"/>
              </a:defRPr>
            </a:lvl1pPr>
          </a:lstStyle>
          <a:p>
            <a:pPr lvl="0"/>
            <a:r>
              <a:rPr lang="en-US" altLang="zh-CN" dirty="0"/>
              <a:t>System Framework</a:t>
            </a:r>
            <a:endParaRPr lang="zh-CN" altLang="en-US" dirty="0"/>
          </a:p>
        </p:txBody>
      </p:sp>
      <p:sp>
        <p:nvSpPr>
          <p:cNvPr id="12" name="文本占位符 11"/>
          <p:cNvSpPr>
            <a:spLocks noGrp="1"/>
          </p:cNvSpPr>
          <p:nvPr>
            <p:ph type="body" sz="quarter" idx="14"/>
          </p:nvPr>
        </p:nvSpPr>
        <p:spPr>
          <a:xfrm>
            <a:off x="1800226" y="11973414"/>
            <a:ext cx="6781066" cy="19991631"/>
          </a:xfrm>
          <a:prstGeom prst="rect">
            <a:avLst/>
          </a:prstGeom>
        </p:spPr>
        <p:txBody>
          <a:bodyPr/>
          <a:lstStyle>
            <a:lvl1pPr marL="0" indent="0">
              <a:buNone/>
              <a:defRPr/>
            </a:lvl1pPr>
          </a:lstStyle>
          <a:p>
            <a:pPr lvl="0"/>
            <a:endParaRPr lang="zh-CN" altLang="en-US" dirty="0"/>
          </a:p>
        </p:txBody>
      </p:sp>
      <p:sp>
        <p:nvSpPr>
          <p:cNvPr id="13" name="文本占位符 9"/>
          <p:cNvSpPr>
            <a:spLocks noGrp="1"/>
          </p:cNvSpPr>
          <p:nvPr>
            <p:ph type="body" sz="quarter" idx="15" hasCustomPrompt="1"/>
          </p:nvPr>
        </p:nvSpPr>
        <p:spPr>
          <a:xfrm>
            <a:off x="16617766" y="10890434"/>
            <a:ext cx="4735879" cy="610210"/>
          </a:xfrm>
          <a:prstGeom prst="rect">
            <a:avLst/>
          </a:prstGeom>
        </p:spPr>
        <p:txBody>
          <a:bodyPr/>
          <a:lstStyle>
            <a:lvl1pPr marL="0" indent="0" algn="ctr">
              <a:buNone/>
              <a:defRPr sz="4000">
                <a:latin typeface="Arial" panose="020B0604020202020204" pitchFamily="34" charset="0"/>
                <a:cs typeface="Arial" panose="020B0604020202020204" pitchFamily="34" charset="0"/>
              </a:defRPr>
            </a:lvl1pPr>
          </a:lstStyle>
          <a:p>
            <a:pPr lvl="0"/>
            <a:r>
              <a:rPr lang="en-US" altLang="zh-CN" dirty="0"/>
              <a:t>Operating Details</a:t>
            </a:r>
            <a:endParaRPr lang="zh-CN" altLang="en-US" dirty="0"/>
          </a:p>
        </p:txBody>
      </p:sp>
      <p:sp>
        <p:nvSpPr>
          <p:cNvPr id="15" name="文本占位符 14"/>
          <p:cNvSpPr>
            <a:spLocks noGrp="1"/>
          </p:cNvSpPr>
          <p:nvPr>
            <p:ph type="body" sz="quarter" idx="16"/>
          </p:nvPr>
        </p:nvSpPr>
        <p:spPr>
          <a:xfrm>
            <a:off x="9496425" y="11973414"/>
            <a:ext cx="18978563" cy="19991631"/>
          </a:xfrm>
          <a:prstGeom prst="rect">
            <a:avLst/>
          </a:prstGeom>
        </p:spPr>
        <p:txBody>
          <a:bodyPr/>
          <a:lstStyle>
            <a:lvl1pPr marL="0" indent="0">
              <a:buNone/>
              <a:defRPr/>
            </a:lvl1pPr>
          </a:lstStyle>
          <a:p>
            <a:pPr lvl="0"/>
            <a:endParaRPr lang="zh-CN" altLang="en-US" dirty="0"/>
          </a:p>
        </p:txBody>
      </p:sp>
      <p:sp>
        <p:nvSpPr>
          <p:cNvPr id="17" name="文本占位符 16"/>
          <p:cNvSpPr>
            <a:spLocks noGrp="1"/>
          </p:cNvSpPr>
          <p:nvPr>
            <p:ph type="body" sz="quarter" idx="17"/>
          </p:nvPr>
        </p:nvSpPr>
        <p:spPr>
          <a:xfrm>
            <a:off x="1800000" y="33786274"/>
            <a:ext cx="18340246" cy="6799017"/>
          </a:xfrm>
          <a:prstGeom prst="rect">
            <a:avLst/>
          </a:prstGeom>
        </p:spPr>
        <p:txBody>
          <a:bodyPr/>
          <a:lstStyle>
            <a:lvl1pPr marL="0" indent="0">
              <a:buNone/>
              <a:defRPr/>
            </a:lvl1pPr>
          </a:lstStyle>
          <a:p>
            <a:pPr lvl="0"/>
            <a:endParaRPr lang="en-US" altLang="zh-CN" dirty="0"/>
          </a:p>
        </p:txBody>
      </p:sp>
      <p:sp>
        <p:nvSpPr>
          <p:cNvPr id="18" name="文本占位符 9"/>
          <p:cNvSpPr>
            <a:spLocks noGrp="1"/>
          </p:cNvSpPr>
          <p:nvPr>
            <p:ph type="body" sz="quarter" idx="18" hasCustomPrompt="1"/>
          </p:nvPr>
        </p:nvSpPr>
        <p:spPr>
          <a:xfrm>
            <a:off x="8602183" y="32722526"/>
            <a:ext cx="4735879" cy="610210"/>
          </a:xfrm>
          <a:prstGeom prst="rect">
            <a:avLst/>
          </a:prstGeom>
        </p:spPr>
        <p:txBody>
          <a:bodyPr/>
          <a:lstStyle>
            <a:lvl1pPr marL="0" indent="0" algn="ctr">
              <a:buNone/>
              <a:defRPr sz="4000">
                <a:latin typeface="Arial" panose="020B0604020202020204" pitchFamily="34" charset="0"/>
                <a:cs typeface="Arial" panose="020B0604020202020204" pitchFamily="34" charset="0"/>
              </a:defRPr>
            </a:lvl1pPr>
          </a:lstStyle>
          <a:p>
            <a:pPr lvl="0"/>
            <a:r>
              <a:rPr lang="en-US" altLang="zh-CN" dirty="0"/>
              <a:t>Results</a:t>
            </a:r>
            <a:endParaRPr lang="zh-CN" altLang="en-US" dirty="0"/>
          </a:p>
        </p:txBody>
      </p:sp>
      <p:sp>
        <p:nvSpPr>
          <p:cNvPr id="19" name="文本占位符 11"/>
          <p:cNvSpPr>
            <a:spLocks noGrp="1"/>
          </p:cNvSpPr>
          <p:nvPr>
            <p:ph type="body" sz="quarter" idx="19"/>
          </p:nvPr>
        </p:nvSpPr>
        <p:spPr>
          <a:xfrm>
            <a:off x="20883056" y="33786274"/>
            <a:ext cx="7591932" cy="6799018"/>
          </a:xfrm>
          <a:prstGeom prst="rect">
            <a:avLst/>
          </a:prstGeom>
        </p:spPr>
        <p:txBody>
          <a:bodyPr/>
          <a:lstStyle>
            <a:lvl1pPr marL="0" indent="0">
              <a:buNone/>
              <a:defRPr/>
            </a:lvl1pPr>
          </a:lstStyle>
          <a:p>
            <a:pPr lvl="0"/>
            <a:endParaRPr lang="zh-CN" altLang="en-US" dirty="0"/>
          </a:p>
        </p:txBody>
      </p:sp>
      <p:sp>
        <p:nvSpPr>
          <p:cNvPr id="20" name="文本占位符 9"/>
          <p:cNvSpPr>
            <a:spLocks noGrp="1"/>
          </p:cNvSpPr>
          <p:nvPr>
            <p:ph type="body" sz="quarter" idx="20" hasCustomPrompt="1"/>
          </p:nvPr>
        </p:nvSpPr>
        <p:spPr>
          <a:xfrm>
            <a:off x="22311082" y="32722526"/>
            <a:ext cx="4735879" cy="610210"/>
          </a:xfrm>
          <a:prstGeom prst="rect">
            <a:avLst/>
          </a:prstGeom>
        </p:spPr>
        <p:txBody>
          <a:bodyPr/>
          <a:lstStyle>
            <a:lvl1pPr marL="0" indent="0" algn="ctr">
              <a:buNone/>
              <a:defRPr sz="4000">
                <a:latin typeface="Arial" panose="020B0604020202020204" pitchFamily="34" charset="0"/>
                <a:cs typeface="Arial" panose="020B0604020202020204" pitchFamily="34" charset="0"/>
              </a:defRPr>
            </a:lvl1pPr>
          </a:lstStyle>
          <a:p>
            <a:pPr lvl="0"/>
            <a:r>
              <a:rPr lang="en-US" altLang="zh-CN" dirty="0"/>
              <a:t>Conclusion</a:t>
            </a:r>
            <a:endParaRPr lang="zh-CN"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4" Type="http://schemas.openxmlformats.org/officeDocument/2006/relationships/theme" Target="../theme/theme1.xml"/><Relationship Id="rId3" Type="http://schemas.microsoft.com/office/2007/relationships/hdphoto" Target="../media/image3.wdp"/><Relationship Id="rId2" Type="http://schemas.openxmlformats.org/officeDocument/2006/relationships/image" Target="../media/image2.png"/><Relationship Id="rId1"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4" Type="http://schemas.openxmlformats.org/officeDocument/2006/relationships/theme" Target="../theme/theme2.xml"/><Relationship Id="rId3" Type="http://schemas.openxmlformats.org/officeDocument/2006/relationships/image" Target="../media/image4.png"/><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5" name="Rectangle 4"/>
          <p:cNvSpPr/>
          <p:nvPr userDrawn="1"/>
        </p:nvSpPr>
        <p:spPr>
          <a:xfrm>
            <a:off x="0" y="5383050"/>
            <a:ext cx="30275213" cy="37302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350"/>
          </a:p>
        </p:txBody>
      </p:sp>
      <p:pic>
        <p:nvPicPr>
          <p:cNvPr id="7" name="Picture 6"/>
          <p:cNvPicPr>
            <a:picLocks noChangeAspect="1"/>
          </p:cNvPicPr>
          <p:nvPr userDrawn="1"/>
        </p:nvPicPr>
        <p:blipFill rotWithShape="1">
          <a:blip r:embed="rId1">
            <a:alphaModFix amt="41000"/>
            <a:extLst>
              <a:ext uri="{28A0092B-C50C-407E-A947-70E740481C1C}">
                <a14:useLocalDpi xmlns:a14="http://schemas.microsoft.com/office/drawing/2010/main" val="0"/>
              </a:ext>
            </a:extLst>
          </a:blip>
          <a:srcRect t="4395" b="40121"/>
          <a:stretch>
            <a:fillRect/>
          </a:stretch>
        </p:blipFill>
        <p:spPr>
          <a:xfrm>
            <a:off x="19890244" y="-256335"/>
            <a:ext cx="9450748" cy="5639385"/>
          </a:xfrm>
          <a:prstGeom prst="rect">
            <a:avLst/>
          </a:prstGeom>
        </p:spPr>
      </p:pic>
      <p:sp>
        <p:nvSpPr>
          <p:cNvPr id="9" name="Rectangle 36"/>
          <p:cNvSpPr>
            <a:spLocks noChangeArrowheads="1"/>
          </p:cNvSpPr>
          <p:nvPr userDrawn="1"/>
        </p:nvSpPr>
        <p:spPr bwMode="auto">
          <a:xfrm>
            <a:off x="0" y="40357181"/>
            <a:ext cx="30275213" cy="2446582"/>
          </a:xfrm>
          <a:prstGeom prst="rect">
            <a:avLst/>
          </a:prstGeom>
          <a:solidFill>
            <a:srgbClr val="005BBB"/>
          </a:solidFill>
          <a:ln w="9525">
            <a:noFill/>
            <a:miter lim="800000"/>
          </a:ln>
          <a:effectLst/>
        </p:spPr>
        <p:txBody>
          <a:bodyPr wrap="none" anchor="ctr"/>
          <a:lstStyle>
            <a:lvl1pPr eaLnBrk="0" hangingPunct="0">
              <a:defRPr sz="2900">
                <a:solidFill>
                  <a:schemeClr val="tx1"/>
                </a:solidFill>
                <a:latin typeface="Arial Narrow" panose="020B0606020202030204" charset="0"/>
                <a:ea typeface="MS PGothic" panose="020B0600070205080204" charset="-128"/>
              </a:defRPr>
            </a:lvl1pPr>
            <a:lvl2pPr marL="37931725" indent="-37474525" eaLnBrk="0" hangingPunct="0">
              <a:defRPr sz="2900">
                <a:solidFill>
                  <a:schemeClr val="tx1"/>
                </a:solidFill>
                <a:latin typeface="Arial Narrow" panose="020B0606020202030204" charset="0"/>
                <a:ea typeface="MS PGothic" panose="020B0600070205080204" charset="-128"/>
              </a:defRPr>
            </a:lvl2pPr>
            <a:lvl3pPr eaLnBrk="0" hangingPunct="0">
              <a:defRPr sz="2900">
                <a:solidFill>
                  <a:schemeClr val="tx1"/>
                </a:solidFill>
                <a:latin typeface="Arial Narrow" panose="020B0606020202030204" charset="0"/>
                <a:ea typeface="MS PGothic" panose="020B0600070205080204" charset="-128"/>
              </a:defRPr>
            </a:lvl3pPr>
            <a:lvl4pPr eaLnBrk="0" hangingPunct="0">
              <a:defRPr sz="2900">
                <a:solidFill>
                  <a:schemeClr val="tx1"/>
                </a:solidFill>
                <a:latin typeface="Arial Narrow" panose="020B0606020202030204" charset="0"/>
                <a:ea typeface="MS PGothic" panose="020B0600070205080204" charset="-128"/>
              </a:defRPr>
            </a:lvl4pPr>
            <a:lvl5pPr eaLnBrk="0" hangingPunct="0">
              <a:defRPr sz="2900">
                <a:solidFill>
                  <a:schemeClr val="tx1"/>
                </a:solidFill>
                <a:latin typeface="Arial Narrow" panose="020B0606020202030204" charset="0"/>
                <a:ea typeface="MS PGothic" panose="020B0600070205080204" charset="-128"/>
              </a:defRPr>
            </a:lvl5pPr>
            <a:lvl6pPr marL="457200" eaLnBrk="0" fontAlgn="base" hangingPunct="0">
              <a:spcBef>
                <a:spcPct val="0"/>
              </a:spcBef>
              <a:spcAft>
                <a:spcPct val="0"/>
              </a:spcAft>
              <a:defRPr sz="2900">
                <a:solidFill>
                  <a:schemeClr val="tx1"/>
                </a:solidFill>
                <a:latin typeface="Arial Narrow" panose="020B0606020202030204" charset="0"/>
                <a:ea typeface="MS PGothic" panose="020B0600070205080204" charset="-128"/>
              </a:defRPr>
            </a:lvl6pPr>
            <a:lvl7pPr marL="914400" eaLnBrk="0" fontAlgn="base" hangingPunct="0">
              <a:spcBef>
                <a:spcPct val="0"/>
              </a:spcBef>
              <a:spcAft>
                <a:spcPct val="0"/>
              </a:spcAft>
              <a:defRPr sz="2900">
                <a:solidFill>
                  <a:schemeClr val="tx1"/>
                </a:solidFill>
                <a:latin typeface="Arial Narrow" panose="020B0606020202030204" charset="0"/>
                <a:ea typeface="MS PGothic" panose="020B0600070205080204" charset="-128"/>
              </a:defRPr>
            </a:lvl7pPr>
            <a:lvl8pPr marL="1371600" eaLnBrk="0" fontAlgn="base" hangingPunct="0">
              <a:spcBef>
                <a:spcPct val="0"/>
              </a:spcBef>
              <a:spcAft>
                <a:spcPct val="0"/>
              </a:spcAft>
              <a:defRPr sz="2900">
                <a:solidFill>
                  <a:schemeClr val="tx1"/>
                </a:solidFill>
                <a:latin typeface="Arial Narrow" panose="020B0606020202030204" charset="0"/>
                <a:ea typeface="MS PGothic" panose="020B0600070205080204" charset="-128"/>
              </a:defRPr>
            </a:lvl8pPr>
            <a:lvl9pPr marL="1828800" eaLnBrk="0" fontAlgn="base" hangingPunct="0">
              <a:spcBef>
                <a:spcPct val="0"/>
              </a:spcBef>
              <a:spcAft>
                <a:spcPct val="0"/>
              </a:spcAft>
              <a:defRPr sz="2900">
                <a:solidFill>
                  <a:schemeClr val="tx1"/>
                </a:solidFill>
                <a:latin typeface="Arial Narrow" panose="020B0606020202030204" charset="0"/>
                <a:ea typeface="MS PGothic" panose="020B0600070205080204" charset="-128"/>
              </a:defRPr>
            </a:lvl9pPr>
          </a:lstStyle>
          <a:p>
            <a:pPr eaLnBrk="1" hangingPunct="1">
              <a:defRPr/>
            </a:pPr>
            <a:endParaRPr lang="en-US" altLang="en-US" sz="2665" b="0" i="0" baseline="0" dirty="0">
              <a:solidFill>
                <a:schemeClr val="tx1"/>
              </a:solidFill>
              <a:latin typeface="Arial" panose="020B0604020202020204" pitchFamily="34" charset="0"/>
              <a:ea typeface="Arial" panose="020B0604020202020204" pitchFamily="34" charset="0"/>
            </a:endParaRPr>
          </a:p>
        </p:txBody>
      </p:sp>
      <p:cxnSp>
        <p:nvCxnSpPr>
          <p:cNvPr id="11" name="Straight Connector 10"/>
          <p:cNvCxnSpPr/>
          <p:nvPr userDrawn="1"/>
        </p:nvCxnSpPr>
        <p:spPr>
          <a:xfrm>
            <a:off x="21557597" y="40774383"/>
            <a:ext cx="0" cy="1548821"/>
          </a:xfrm>
          <a:prstGeom prst="line">
            <a:avLst/>
          </a:prstGeom>
          <a:ln w="2540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 name="矩形 1"/>
          <p:cNvSpPr/>
          <p:nvPr userDrawn="1"/>
        </p:nvSpPr>
        <p:spPr>
          <a:xfrm>
            <a:off x="-3" y="-277943"/>
            <a:ext cx="30275213" cy="5682600"/>
          </a:xfrm>
          <a:prstGeom prst="rect">
            <a:avLst/>
          </a:prstGeom>
          <a:solidFill>
            <a:srgbClr val="005BBB"/>
          </a:solidFill>
          <a:ln w="9525">
            <a:noFill/>
            <a:miter lim="800000"/>
          </a:ln>
          <a:effectLst/>
        </p:spPr>
        <p:txBody>
          <a:bodyPr wrap="none" anchor="ctr"/>
          <a:lstStyle/>
          <a:p>
            <a:pPr lvl="0"/>
            <a:endParaRPr lang="zh-CN" altLang="en-US" sz="2665" b="0" i="0" baseline="0">
              <a:solidFill>
                <a:schemeClr val="tx1"/>
              </a:solidFill>
              <a:latin typeface="Arial" panose="020B0604020202020204" pitchFamily="34" charset="0"/>
            </a:endParaRPr>
          </a:p>
        </p:txBody>
      </p:sp>
      <p:pic>
        <p:nvPicPr>
          <p:cNvPr id="6" name="图片 5"/>
          <p:cNvPicPr>
            <a:picLocks noChangeAspect="1"/>
          </p:cNvPicPr>
          <p:nvPr userDrawn="1"/>
        </p:nvPicPr>
        <p:blipFill>
          <a:blip r:embed="rId2">
            <a:extLst>
              <a:ext uri="{BEBA8EAE-BF5A-486C-A8C5-ECC9F3942E4B}">
                <a14:imgProps xmlns:a14="http://schemas.microsoft.com/office/drawing/2010/main">
                  <a14:imgLayer r:embed="rId3">
                    <a14:imgEffect>
                      <a14:backgroundRemoval t="9344" b="89807" l="4125" r="91819">
                        <a14:foregroundMark x1="13905" y1="45869" x2="13905" y2="45869"/>
                        <a14:foregroundMark x1="18378" y1="37761" x2="18378" y2="37761"/>
                        <a14:foregroundMark x1="6605" y1="43166" x2="6605" y2="43166"/>
                        <a14:foregroundMark x1="13905" y1="70270" x2="13905" y2="70270"/>
                        <a14:foregroundMark x1="6188" y1="39151" x2="6188" y2="39151"/>
                        <a14:foregroundMark x1="35829" y1="85097" x2="35829" y2="85097"/>
                        <a14:foregroundMark x1="39073" y1="75676" x2="39073" y2="75676"/>
                        <a14:foregroundMark x1="4171" y1="26950" x2="13094" y2="65097"/>
                        <a14:foregroundMark x1="13094" y1="65097" x2="17149" y2="35058"/>
                        <a14:foregroundMark x1="17149" y1="35058" x2="16338" y2="32355"/>
                        <a14:foregroundMark x1="28111" y1="32355" x2="28111" y2="32355"/>
                        <a14:foregroundMark x1="45979" y1="45869" x2="45979" y2="45869"/>
                        <a14:foregroundMark x1="84936" y1="40463" x2="84936" y2="40463"/>
                        <a14:foregroundMark x1="91842" y1="81081" x2="91842" y2="81081"/>
                        <a14:foregroundMark x1="66257" y1="41853" x2="66257" y2="41853"/>
                        <a14:foregroundMark x1="34600" y1="10734" x2="34600" y2="10734"/>
                        <a14:foregroundMark x1="89409" y1="9344" x2="89409" y2="9344"/>
                      </a14:backgroundRemoval>
                    </a14:imgEffect>
                  </a14:imgLayer>
                </a14:imgProps>
              </a:ext>
            </a:extLst>
          </a:blip>
          <a:srcRect/>
          <a:stretch>
            <a:fillRect/>
          </a:stretch>
        </p:blipFill>
        <p:spPr>
          <a:xfrm>
            <a:off x="23135385" y="40774383"/>
            <a:ext cx="5776028" cy="1733477"/>
          </a:xfrm>
          <a:prstGeom prst="rect">
            <a:avLst/>
          </a:prstGeom>
          <a:noFill/>
        </p:spPr>
      </p:pic>
    </p:spTree>
  </p:cSld>
  <p:clrMap bg1="lt1" tx1="dk1" bg2="lt2" tx2="dk2" accent1="accent1" accent2="accent2" accent3="accent3" accent4="accent4" accent5="accent5" accent6="accent6" hlink="hlink" folHlink="folHlink"/>
  <p:txStyles>
    <p:titleStyle>
      <a:lvl1pPr algn="l" defTabSz="1121410" rtl="0" eaLnBrk="1" latinLnBrk="0" hangingPunct="1">
        <a:lnSpc>
          <a:spcPct val="90000"/>
        </a:lnSpc>
        <a:spcBef>
          <a:spcPct val="0"/>
        </a:spcBef>
        <a:buNone/>
        <a:defRPr sz="5395" kern="1200">
          <a:solidFill>
            <a:schemeClr val="tx1"/>
          </a:solidFill>
          <a:latin typeface="+mj-lt"/>
          <a:ea typeface="+mj-ea"/>
          <a:cs typeface="+mj-cs"/>
        </a:defRPr>
      </a:lvl1pPr>
    </p:titleStyle>
    <p:bodyStyle>
      <a:lvl1pPr marL="280035" indent="-280035" algn="l" defTabSz="1121410" rtl="0" eaLnBrk="1" latinLnBrk="0" hangingPunct="1">
        <a:lnSpc>
          <a:spcPct val="90000"/>
        </a:lnSpc>
        <a:spcBef>
          <a:spcPts val="1225"/>
        </a:spcBef>
        <a:buFont typeface="Arial" panose="020B0604020202020204"/>
        <a:buChar char="•"/>
        <a:defRPr sz="3435" kern="1200">
          <a:solidFill>
            <a:schemeClr val="tx1"/>
          </a:solidFill>
          <a:latin typeface="+mn-lt"/>
          <a:ea typeface="+mn-ea"/>
          <a:cs typeface="+mn-cs"/>
        </a:defRPr>
      </a:lvl1pPr>
      <a:lvl2pPr marL="840740" indent="-280035" algn="l" defTabSz="1121410" rtl="0" eaLnBrk="1" latinLnBrk="0" hangingPunct="1">
        <a:lnSpc>
          <a:spcPct val="90000"/>
        </a:lnSpc>
        <a:spcBef>
          <a:spcPts val="615"/>
        </a:spcBef>
        <a:buFont typeface="Arial" panose="020B0604020202020204"/>
        <a:buChar char="•"/>
        <a:defRPr sz="2945" kern="1200">
          <a:solidFill>
            <a:schemeClr val="tx1"/>
          </a:solidFill>
          <a:latin typeface="+mn-lt"/>
          <a:ea typeface="+mn-ea"/>
          <a:cs typeface="+mn-cs"/>
        </a:defRPr>
      </a:lvl2pPr>
      <a:lvl3pPr marL="1401445" indent="-280035" algn="l" defTabSz="1121410" rtl="0" eaLnBrk="1" latinLnBrk="0" hangingPunct="1">
        <a:lnSpc>
          <a:spcPct val="90000"/>
        </a:lnSpc>
        <a:spcBef>
          <a:spcPts val="615"/>
        </a:spcBef>
        <a:buFont typeface="Arial" panose="020B0604020202020204"/>
        <a:buChar char="•"/>
        <a:defRPr sz="2455" kern="1200">
          <a:solidFill>
            <a:schemeClr val="tx1"/>
          </a:solidFill>
          <a:latin typeface="+mn-lt"/>
          <a:ea typeface="+mn-ea"/>
          <a:cs typeface="+mn-cs"/>
        </a:defRPr>
      </a:lvl3pPr>
      <a:lvl4pPr marL="1962150" indent="-280035" algn="l" defTabSz="1121410" rtl="0" eaLnBrk="1" latinLnBrk="0" hangingPunct="1">
        <a:lnSpc>
          <a:spcPct val="90000"/>
        </a:lnSpc>
        <a:spcBef>
          <a:spcPts val="615"/>
        </a:spcBef>
        <a:buFont typeface="Arial" panose="020B0604020202020204"/>
        <a:buChar char="•"/>
        <a:defRPr sz="2205" kern="1200">
          <a:solidFill>
            <a:schemeClr val="tx1"/>
          </a:solidFill>
          <a:latin typeface="+mn-lt"/>
          <a:ea typeface="+mn-ea"/>
          <a:cs typeface="+mn-cs"/>
        </a:defRPr>
      </a:lvl4pPr>
      <a:lvl5pPr marL="2522855" indent="-280035" algn="l" defTabSz="1121410" rtl="0" eaLnBrk="1" latinLnBrk="0" hangingPunct="1">
        <a:lnSpc>
          <a:spcPct val="90000"/>
        </a:lnSpc>
        <a:spcBef>
          <a:spcPts val="615"/>
        </a:spcBef>
        <a:buFont typeface="Arial" panose="020B0604020202020204"/>
        <a:buChar char="•"/>
        <a:defRPr sz="2205" kern="1200">
          <a:solidFill>
            <a:schemeClr val="tx1"/>
          </a:solidFill>
          <a:latin typeface="+mn-lt"/>
          <a:ea typeface="+mn-ea"/>
          <a:cs typeface="+mn-cs"/>
        </a:defRPr>
      </a:lvl5pPr>
      <a:lvl6pPr marL="3083560" indent="-280035" algn="l" defTabSz="1121410" rtl="0" eaLnBrk="1" latinLnBrk="0" hangingPunct="1">
        <a:lnSpc>
          <a:spcPct val="90000"/>
        </a:lnSpc>
        <a:spcBef>
          <a:spcPts val="615"/>
        </a:spcBef>
        <a:buFont typeface="Arial" panose="020B0604020202020204"/>
        <a:buChar char="•"/>
        <a:defRPr sz="2205" kern="1200">
          <a:solidFill>
            <a:schemeClr val="tx1"/>
          </a:solidFill>
          <a:latin typeface="+mn-lt"/>
          <a:ea typeface="+mn-ea"/>
          <a:cs typeface="+mn-cs"/>
        </a:defRPr>
      </a:lvl6pPr>
      <a:lvl7pPr marL="3644265" indent="-280035" algn="l" defTabSz="1121410" rtl="0" eaLnBrk="1" latinLnBrk="0" hangingPunct="1">
        <a:lnSpc>
          <a:spcPct val="90000"/>
        </a:lnSpc>
        <a:spcBef>
          <a:spcPts val="615"/>
        </a:spcBef>
        <a:buFont typeface="Arial" panose="020B0604020202020204"/>
        <a:buChar char="•"/>
        <a:defRPr sz="2205" kern="1200">
          <a:solidFill>
            <a:schemeClr val="tx1"/>
          </a:solidFill>
          <a:latin typeface="+mn-lt"/>
          <a:ea typeface="+mn-ea"/>
          <a:cs typeface="+mn-cs"/>
        </a:defRPr>
      </a:lvl7pPr>
      <a:lvl8pPr marL="4204970" indent="-280035" algn="l" defTabSz="1121410" rtl="0" eaLnBrk="1" latinLnBrk="0" hangingPunct="1">
        <a:lnSpc>
          <a:spcPct val="90000"/>
        </a:lnSpc>
        <a:spcBef>
          <a:spcPts val="615"/>
        </a:spcBef>
        <a:buFont typeface="Arial" panose="020B0604020202020204"/>
        <a:buChar char="•"/>
        <a:defRPr sz="2205" kern="1200">
          <a:solidFill>
            <a:schemeClr val="tx1"/>
          </a:solidFill>
          <a:latin typeface="+mn-lt"/>
          <a:ea typeface="+mn-ea"/>
          <a:cs typeface="+mn-cs"/>
        </a:defRPr>
      </a:lvl8pPr>
      <a:lvl9pPr marL="4765675" indent="-280035" algn="l" defTabSz="1121410" rtl="0" eaLnBrk="1" latinLnBrk="0" hangingPunct="1">
        <a:lnSpc>
          <a:spcPct val="90000"/>
        </a:lnSpc>
        <a:spcBef>
          <a:spcPts val="615"/>
        </a:spcBef>
        <a:buFont typeface="Arial" panose="020B0604020202020204"/>
        <a:buChar char="•"/>
        <a:defRPr sz="2205" kern="1200">
          <a:solidFill>
            <a:schemeClr val="tx1"/>
          </a:solidFill>
          <a:latin typeface="+mn-lt"/>
          <a:ea typeface="+mn-ea"/>
          <a:cs typeface="+mn-cs"/>
        </a:defRPr>
      </a:lvl9pPr>
    </p:bodyStyle>
    <p:otherStyle>
      <a:defPPr>
        <a:defRPr lang="en-US"/>
      </a:defPPr>
      <a:lvl1pPr marL="0" algn="l" defTabSz="1121410" rtl="0" eaLnBrk="1" latinLnBrk="0" hangingPunct="1">
        <a:defRPr sz="2205" kern="1200">
          <a:solidFill>
            <a:schemeClr val="tx1"/>
          </a:solidFill>
          <a:latin typeface="+mn-lt"/>
          <a:ea typeface="+mn-ea"/>
          <a:cs typeface="+mn-cs"/>
        </a:defRPr>
      </a:lvl1pPr>
      <a:lvl2pPr marL="560705" algn="l" defTabSz="1121410" rtl="0" eaLnBrk="1" latinLnBrk="0" hangingPunct="1">
        <a:defRPr sz="2205" kern="1200">
          <a:solidFill>
            <a:schemeClr val="tx1"/>
          </a:solidFill>
          <a:latin typeface="+mn-lt"/>
          <a:ea typeface="+mn-ea"/>
          <a:cs typeface="+mn-cs"/>
        </a:defRPr>
      </a:lvl2pPr>
      <a:lvl3pPr marL="1121410" algn="l" defTabSz="1121410" rtl="0" eaLnBrk="1" latinLnBrk="0" hangingPunct="1">
        <a:defRPr sz="2205" kern="1200">
          <a:solidFill>
            <a:schemeClr val="tx1"/>
          </a:solidFill>
          <a:latin typeface="+mn-lt"/>
          <a:ea typeface="+mn-ea"/>
          <a:cs typeface="+mn-cs"/>
        </a:defRPr>
      </a:lvl3pPr>
      <a:lvl4pPr marL="1682115" algn="l" defTabSz="1121410" rtl="0" eaLnBrk="1" latinLnBrk="0" hangingPunct="1">
        <a:defRPr sz="2205" kern="1200">
          <a:solidFill>
            <a:schemeClr val="tx1"/>
          </a:solidFill>
          <a:latin typeface="+mn-lt"/>
          <a:ea typeface="+mn-ea"/>
          <a:cs typeface="+mn-cs"/>
        </a:defRPr>
      </a:lvl4pPr>
      <a:lvl5pPr marL="2242820" algn="l" defTabSz="1121410" rtl="0" eaLnBrk="1" latinLnBrk="0" hangingPunct="1">
        <a:defRPr sz="2205" kern="1200">
          <a:solidFill>
            <a:schemeClr val="tx1"/>
          </a:solidFill>
          <a:latin typeface="+mn-lt"/>
          <a:ea typeface="+mn-ea"/>
          <a:cs typeface="+mn-cs"/>
        </a:defRPr>
      </a:lvl5pPr>
      <a:lvl6pPr marL="2802890" algn="l" defTabSz="1121410" rtl="0" eaLnBrk="1" latinLnBrk="0" hangingPunct="1">
        <a:defRPr sz="2205" kern="1200">
          <a:solidFill>
            <a:schemeClr val="tx1"/>
          </a:solidFill>
          <a:latin typeface="+mn-lt"/>
          <a:ea typeface="+mn-ea"/>
          <a:cs typeface="+mn-cs"/>
        </a:defRPr>
      </a:lvl6pPr>
      <a:lvl7pPr marL="3363595" algn="l" defTabSz="1121410" rtl="0" eaLnBrk="1" latinLnBrk="0" hangingPunct="1">
        <a:defRPr sz="2205" kern="1200">
          <a:solidFill>
            <a:schemeClr val="tx1"/>
          </a:solidFill>
          <a:latin typeface="+mn-lt"/>
          <a:ea typeface="+mn-ea"/>
          <a:cs typeface="+mn-cs"/>
        </a:defRPr>
      </a:lvl7pPr>
      <a:lvl8pPr marL="3924300" algn="l" defTabSz="1121410" rtl="0" eaLnBrk="1" latinLnBrk="0" hangingPunct="1">
        <a:defRPr sz="2205" kern="1200">
          <a:solidFill>
            <a:schemeClr val="tx1"/>
          </a:solidFill>
          <a:latin typeface="+mn-lt"/>
          <a:ea typeface="+mn-ea"/>
          <a:cs typeface="+mn-cs"/>
        </a:defRPr>
      </a:lvl8pPr>
      <a:lvl9pPr marL="4485005" algn="l" defTabSz="1121410" rtl="0" eaLnBrk="1" latinLnBrk="0" hangingPunct="1">
        <a:defRPr sz="2205"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2">
        <a:schemeClr val="bg2"/>
      </p:bgRef>
    </p:bg>
    <p:spTree>
      <p:nvGrpSpPr>
        <p:cNvPr id="1" name=""/>
        <p:cNvGrpSpPr/>
        <p:nvPr/>
      </p:nvGrpSpPr>
      <p:grpSpPr>
        <a:xfrm>
          <a:off x="0" y="0"/>
          <a:ext cx="0" cy="0"/>
          <a:chOff x="0" y="0"/>
          <a:chExt cx="0" cy="0"/>
        </a:xfrm>
      </p:grpSpPr>
      <p:sp>
        <p:nvSpPr>
          <p:cNvPr id="7" name="矩形 6"/>
          <p:cNvSpPr/>
          <p:nvPr userDrawn="1"/>
        </p:nvSpPr>
        <p:spPr>
          <a:xfrm>
            <a:off x="-3" y="0"/>
            <a:ext cx="30275213" cy="4978400"/>
          </a:xfrm>
          <a:prstGeom prst="rect">
            <a:avLst/>
          </a:prstGeom>
          <a:solidFill>
            <a:srgbClr val="005BBB"/>
          </a:solidFill>
          <a:ln w="9525">
            <a:noFill/>
            <a:miter lim="800000"/>
          </a:ln>
          <a:effectLst/>
        </p:spPr>
        <p:txBody>
          <a:bodyPr wrap="none" anchor="ctr"/>
          <a:lstStyle/>
          <a:p>
            <a:pPr lvl="0"/>
            <a:endParaRPr lang="zh-CN" altLang="en-US" sz="2665" b="0" i="0" baseline="0">
              <a:solidFill>
                <a:schemeClr val="tx1"/>
              </a:solidFill>
              <a:latin typeface="Arial" panose="020B0604020202020204" pitchFamily="34" charset="0"/>
            </a:endParaRPr>
          </a:p>
        </p:txBody>
      </p:sp>
      <p:sp>
        <p:nvSpPr>
          <p:cNvPr id="8" name="Rectangle 36"/>
          <p:cNvSpPr>
            <a:spLocks noChangeArrowheads="1"/>
          </p:cNvSpPr>
          <p:nvPr userDrawn="1"/>
        </p:nvSpPr>
        <p:spPr bwMode="auto">
          <a:xfrm>
            <a:off x="0" y="41070285"/>
            <a:ext cx="30275213" cy="1733477"/>
          </a:xfrm>
          <a:prstGeom prst="rect">
            <a:avLst/>
          </a:prstGeom>
          <a:solidFill>
            <a:srgbClr val="005BBB"/>
          </a:solidFill>
          <a:ln w="9525">
            <a:noFill/>
            <a:miter lim="800000"/>
          </a:ln>
          <a:effectLst/>
        </p:spPr>
        <p:txBody>
          <a:bodyPr wrap="none" anchor="ctr"/>
          <a:lstStyle>
            <a:lvl1pPr eaLnBrk="0" hangingPunct="0">
              <a:defRPr sz="2900">
                <a:solidFill>
                  <a:schemeClr val="tx1"/>
                </a:solidFill>
                <a:latin typeface="Arial Narrow" panose="020B0606020202030204" charset="0"/>
                <a:ea typeface="MS PGothic" panose="020B0600070205080204" charset="-128"/>
              </a:defRPr>
            </a:lvl1pPr>
            <a:lvl2pPr marL="37931725" indent="-37474525" eaLnBrk="0" hangingPunct="0">
              <a:defRPr sz="2900">
                <a:solidFill>
                  <a:schemeClr val="tx1"/>
                </a:solidFill>
                <a:latin typeface="Arial Narrow" panose="020B0606020202030204" charset="0"/>
                <a:ea typeface="MS PGothic" panose="020B0600070205080204" charset="-128"/>
              </a:defRPr>
            </a:lvl2pPr>
            <a:lvl3pPr eaLnBrk="0" hangingPunct="0">
              <a:defRPr sz="2900">
                <a:solidFill>
                  <a:schemeClr val="tx1"/>
                </a:solidFill>
                <a:latin typeface="Arial Narrow" panose="020B0606020202030204" charset="0"/>
                <a:ea typeface="MS PGothic" panose="020B0600070205080204" charset="-128"/>
              </a:defRPr>
            </a:lvl3pPr>
            <a:lvl4pPr eaLnBrk="0" hangingPunct="0">
              <a:defRPr sz="2900">
                <a:solidFill>
                  <a:schemeClr val="tx1"/>
                </a:solidFill>
                <a:latin typeface="Arial Narrow" panose="020B0606020202030204" charset="0"/>
                <a:ea typeface="MS PGothic" panose="020B0600070205080204" charset="-128"/>
              </a:defRPr>
            </a:lvl4pPr>
            <a:lvl5pPr eaLnBrk="0" hangingPunct="0">
              <a:defRPr sz="2900">
                <a:solidFill>
                  <a:schemeClr val="tx1"/>
                </a:solidFill>
                <a:latin typeface="Arial Narrow" panose="020B0606020202030204" charset="0"/>
                <a:ea typeface="MS PGothic" panose="020B0600070205080204" charset="-128"/>
              </a:defRPr>
            </a:lvl5pPr>
            <a:lvl6pPr marL="457200" eaLnBrk="0" fontAlgn="base" hangingPunct="0">
              <a:spcBef>
                <a:spcPct val="0"/>
              </a:spcBef>
              <a:spcAft>
                <a:spcPct val="0"/>
              </a:spcAft>
              <a:defRPr sz="2900">
                <a:solidFill>
                  <a:schemeClr val="tx1"/>
                </a:solidFill>
                <a:latin typeface="Arial Narrow" panose="020B0606020202030204" charset="0"/>
                <a:ea typeface="MS PGothic" panose="020B0600070205080204" charset="-128"/>
              </a:defRPr>
            </a:lvl6pPr>
            <a:lvl7pPr marL="914400" eaLnBrk="0" fontAlgn="base" hangingPunct="0">
              <a:spcBef>
                <a:spcPct val="0"/>
              </a:spcBef>
              <a:spcAft>
                <a:spcPct val="0"/>
              </a:spcAft>
              <a:defRPr sz="2900">
                <a:solidFill>
                  <a:schemeClr val="tx1"/>
                </a:solidFill>
                <a:latin typeface="Arial Narrow" panose="020B0606020202030204" charset="0"/>
                <a:ea typeface="MS PGothic" panose="020B0600070205080204" charset="-128"/>
              </a:defRPr>
            </a:lvl7pPr>
            <a:lvl8pPr marL="1371600" eaLnBrk="0" fontAlgn="base" hangingPunct="0">
              <a:spcBef>
                <a:spcPct val="0"/>
              </a:spcBef>
              <a:spcAft>
                <a:spcPct val="0"/>
              </a:spcAft>
              <a:defRPr sz="2900">
                <a:solidFill>
                  <a:schemeClr val="tx1"/>
                </a:solidFill>
                <a:latin typeface="Arial Narrow" panose="020B0606020202030204" charset="0"/>
                <a:ea typeface="MS PGothic" panose="020B0600070205080204" charset="-128"/>
              </a:defRPr>
            </a:lvl8pPr>
            <a:lvl9pPr marL="1828800" eaLnBrk="0" fontAlgn="base" hangingPunct="0">
              <a:spcBef>
                <a:spcPct val="0"/>
              </a:spcBef>
              <a:spcAft>
                <a:spcPct val="0"/>
              </a:spcAft>
              <a:defRPr sz="2900">
                <a:solidFill>
                  <a:schemeClr val="tx1"/>
                </a:solidFill>
                <a:latin typeface="Arial Narrow" panose="020B0606020202030204" charset="0"/>
                <a:ea typeface="MS PGothic" panose="020B0600070205080204" charset="-128"/>
              </a:defRPr>
            </a:lvl9pPr>
          </a:lstStyle>
          <a:p>
            <a:pPr eaLnBrk="1" hangingPunct="1">
              <a:defRPr/>
            </a:pPr>
            <a:endParaRPr lang="en-US" altLang="en-US" sz="2665" b="0" i="0" baseline="0" dirty="0">
              <a:solidFill>
                <a:schemeClr val="tx1"/>
              </a:solidFill>
              <a:latin typeface="Arial" panose="020B0604020202020204" pitchFamily="34" charset="0"/>
              <a:ea typeface="Arial" panose="020B0604020202020204" pitchFamily="34" charset="0"/>
            </a:endParaRPr>
          </a:p>
        </p:txBody>
      </p:sp>
      <p:cxnSp>
        <p:nvCxnSpPr>
          <p:cNvPr id="9" name="Straight Connector 10"/>
          <p:cNvCxnSpPr/>
          <p:nvPr userDrawn="1"/>
        </p:nvCxnSpPr>
        <p:spPr>
          <a:xfrm>
            <a:off x="22260982" y="41335569"/>
            <a:ext cx="0" cy="1323154"/>
          </a:xfrm>
          <a:prstGeom prst="line">
            <a:avLst/>
          </a:prstGeom>
          <a:ln w="2540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4" name="矩形 3"/>
          <p:cNvSpPr/>
          <p:nvPr userDrawn="1"/>
        </p:nvSpPr>
        <p:spPr>
          <a:xfrm>
            <a:off x="640080" y="5005753"/>
            <a:ext cx="29047440" cy="360484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p:cNvPicPr>
            <a:picLocks noChangeAspect="1"/>
          </p:cNvPicPr>
          <p:nvPr userDrawn="1"/>
        </p:nvPicPr>
        <p:blipFill rotWithShape="1">
          <a:blip r:embed="rId3"/>
          <a:srcRect l="12855" t="37300" r="14849" b="38507"/>
          <a:stretch>
            <a:fillRect/>
          </a:stretch>
        </p:blipFill>
        <p:spPr>
          <a:xfrm>
            <a:off x="23553279" y="41028533"/>
            <a:ext cx="5429637" cy="1816980"/>
          </a:xfrm>
          <a:prstGeom prst="rect">
            <a:avLst/>
          </a:prstGeom>
        </p:spPr>
      </p:pic>
    </p:spTree>
  </p:cSld>
  <p:clrMap bg1="lt1" tx1="dk1" bg2="lt2" tx2="dk2" accent1="accent1" accent2="accent2" accent3="accent3" accent4="accent4" accent5="accent5" accent6="accent6" hlink="hlink" folHlink="folHlink"/>
  <p:sldLayoutIdLst>
    <p:sldLayoutId id="2147483650" r:id="rId1"/>
    <p:sldLayoutId id="2147483651"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image" Target="../media/image13.jpeg"/><Relationship Id="rId8" Type="http://schemas.openxmlformats.org/officeDocument/2006/relationships/image" Target="../media/image12.jpeg"/><Relationship Id="rId7" Type="http://schemas.openxmlformats.org/officeDocument/2006/relationships/image" Target="../media/image11.jpeg"/><Relationship Id="rId6" Type="http://schemas.openxmlformats.org/officeDocument/2006/relationships/image" Target="../media/image10.jpeg"/><Relationship Id="rId5" Type="http://schemas.openxmlformats.org/officeDocument/2006/relationships/image" Target="../media/image9.png"/><Relationship Id="rId4" Type="http://schemas.openxmlformats.org/officeDocument/2006/relationships/image" Target="../media/image8.png"/><Relationship Id="rId3" Type="http://schemas.openxmlformats.org/officeDocument/2006/relationships/image" Target="../media/image7.png"/><Relationship Id="rId2" Type="http://schemas.openxmlformats.org/officeDocument/2006/relationships/image" Target="../media/image6.png"/><Relationship Id="rId13" Type="http://schemas.openxmlformats.org/officeDocument/2006/relationships/notesSlide" Target="../notesSlides/notesSlide1.xml"/><Relationship Id="rId12" Type="http://schemas.openxmlformats.org/officeDocument/2006/relationships/slideLayout" Target="../slideLayouts/slideLayout1.xml"/><Relationship Id="rId11" Type="http://schemas.openxmlformats.org/officeDocument/2006/relationships/image" Target="../media/image15.png"/><Relationship Id="rId10" Type="http://schemas.openxmlformats.org/officeDocument/2006/relationships/image" Target="../media/image14.png"/><Relationship Id="rId1"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圆角 4"/>
          <p:cNvSpPr/>
          <p:nvPr/>
        </p:nvSpPr>
        <p:spPr>
          <a:xfrm>
            <a:off x="15375220" y="21427221"/>
            <a:ext cx="14124190" cy="6280916"/>
          </a:xfrm>
          <a:prstGeom prst="roundRect">
            <a:avLst/>
          </a:prstGeom>
          <a:solidFill>
            <a:schemeClr val="accent5">
              <a:lumMod val="20000"/>
              <a:lumOff val="80000"/>
            </a:schemeClr>
          </a:solidFill>
          <a:ln>
            <a:solidFill>
              <a:srgbClr val="005B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圆角 24"/>
          <p:cNvSpPr/>
          <p:nvPr/>
        </p:nvSpPr>
        <p:spPr>
          <a:xfrm>
            <a:off x="15347950" y="27873325"/>
            <a:ext cx="14184630" cy="5984875"/>
          </a:xfrm>
          <a:prstGeom prst="roundRect">
            <a:avLst/>
          </a:prstGeom>
          <a:solidFill>
            <a:schemeClr val="accent5">
              <a:lumMod val="20000"/>
              <a:lumOff val="80000"/>
            </a:schemeClr>
          </a:solidFill>
          <a:ln>
            <a:solidFill>
              <a:srgbClr val="005B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圆角 13"/>
          <p:cNvSpPr/>
          <p:nvPr/>
        </p:nvSpPr>
        <p:spPr>
          <a:xfrm>
            <a:off x="757238" y="21427225"/>
            <a:ext cx="14124190" cy="6278372"/>
          </a:xfrm>
          <a:prstGeom prst="roundRect">
            <a:avLst/>
          </a:prstGeom>
          <a:solidFill>
            <a:schemeClr val="accent5">
              <a:lumMod val="20000"/>
              <a:lumOff val="80000"/>
            </a:schemeClr>
          </a:solidFill>
          <a:ln>
            <a:solidFill>
              <a:srgbClr val="005B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文本框 36"/>
          <p:cNvSpPr txBox="1"/>
          <p:nvPr/>
        </p:nvSpPr>
        <p:spPr>
          <a:xfrm>
            <a:off x="5013757" y="22401085"/>
            <a:ext cx="8509984" cy="5386859"/>
          </a:xfrm>
          <a:prstGeom prst="rect">
            <a:avLst/>
          </a:prstGeom>
          <a:noFill/>
          <a:extLst>
            <a:ext uri="{909E8E84-426E-40DD-AFC4-6F175D3DCCD1}">
              <a14:hiddenFill xmlns:a14="http://schemas.microsoft.com/office/drawing/2010/main">
                <a:solidFill>
                  <a:schemeClr val="bg1"/>
                </a:solidFill>
              </a14:hiddenFill>
            </a:ext>
          </a:extLst>
        </p:spPr>
        <p:txBody>
          <a:bodyPr wrap="square" rtlCol="0">
            <a:spAutoFit/>
          </a:bodyPr>
          <a:lstStyle/>
          <a:p>
            <a:pPr algn="just"/>
            <a:endParaRPr lang="en-US" altLang="zh-CN" sz="2400" b="1" kern="100" dirty="0">
              <a:solidFill>
                <a:schemeClr val="accent2">
                  <a:lumMod val="75000"/>
                </a:schemeClr>
              </a:solidFill>
              <a:effectLst/>
              <a:latin typeface="等线" panose="02010600030101010101" pitchFamily="2" charset="-122"/>
              <a:ea typeface="等线" panose="02010600030101010101" pitchFamily="2" charset="-122"/>
              <a:cs typeface="Times New Roman" panose="02020603050405020304" pitchFamily="18" charset="0"/>
            </a:endParaRPr>
          </a:p>
          <a:p>
            <a:pPr marL="342900" indent="-342900" algn="just">
              <a:buFont typeface="Arial" panose="020B0604020202020204" pitchFamily="34" charset="0"/>
              <a:buChar char="•"/>
            </a:pPr>
            <a:r>
              <a:rPr lang="en-US" altLang="zh-CN" sz="2400" b="1" kern="100" dirty="0">
                <a:solidFill>
                  <a:schemeClr val="accent2">
                    <a:lumMod val="75000"/>
                  </a:schemeClr>
                </a:solidFill>
                <a:effectLst/>
                <a:latin typeface="Arial" panose="020B0604020202020204" pitchFamily="34" charset="0"/>
                <a:ea typeface="等线" panose="02010600030101010101" pitchFamily="2" charset="-122"/>
                <a:cs typeface="Arial" panose="020B0604020202020204" pitchFamily="34" charset="0"/>
              </a:rPr>
              <a:t>Hardware adjustment and preparation</a:t>
            </a:r>
            <a:endParaRPr lang="zh-CN" altLang="zh-CN" sz="2400" b="1" kern="100" dirty="0">
              <a:solidFill>
                <a:schemeClr val="accent2">
                  <a:lumMod val="75000"/>
                </a:schemeClr>
              </a:solidFill>
              <a:effectLst/>
              <a:latin typeface="Arial" panose="020B0604020202020204" pitchFamily="34" charset="0"/>
              <a:ea typeface="等线" panose="02010600030101010101" pitchFamily="2" charset="-122"/>
              <a:cs typeface="Arial" panose="020B0604020202020204" pitchFamily="34" charset="0"/>
            </a:endParaRPr>
          </a:p>
          <a:p>
            <a:pPr algn="just"/>
            <a:r>
              <a:rPr lang="en-US" altLang="zh-CN" sz="2400" kern="100" dirty="0">
                <a:effectLst/>
                <a:latin typeface="Arial" panose="020B0604020202020204" pitchFamily="34" charset="0"/>
                <a:ea typeface="等线" panose="02010600030101010101" pitchFamily="2" charset="-122"/>
                <a:cs typeface="Arial" panose="020B0604020202020204" pitchFamily="34" charset="0"/>
              </a:rPr>
              <a:t>   </a:t>
            </a:r>
            <a:r>
              <a:rPr lang="en-US" altLang="zh-CN" sz="2400" kern="100" dirty="0">
                <a:solidFill>
                  <a:schemeClr val="tx1">
                    <a:lumMod val="65000"/>
                    <a:lumOff val="35000"/>
                  </a:schemeClr>
                </a:solidFill>
                <a:effectLst/>
                <a:latin typeface="Arial" panose="020B0604020202020204" pitchFamily="34" charset="0"/>
                <a:ea typeface="等线" panose="02010600030101010101" pitchFamily="2" charset="-122"/>
                <a:cs typeface="Arial" panose="020B0604020202020204" pitchFamily="34" charset="0"/>
              </a:rPr>
              <a:t> It depends on the GPS module and 4G module of SIM7600              </a:t>
            </a:r>
            <a:endParaRPr lang="en-US" altLang="zh-CN" sz="2400" kern="100" dirty="0">
              <a:solidFill>
                <a:schemeClr val="tx1">
                  <a:lumMod val="65000"/>
                  <a:lumOff val="35000"/>
                </a:schemeClr>
              </a:solidFill>
              <a:effectLst/>
              <a:latin typeface="Arial" panose="020B0604020202020204" pitchFamily="34" charset="0"/>
              <a:ea typeface="等线" panose="02010600030101010101" pitchFamily="2" charset="-122"/>
              <a:cs typeface="Arial" panose="020B0604020202020204" pitchFamily="34" charset="0"/>
            </a:endParaRPr>
          </a:p>
          <a:p>
            <a:pPr algn="just"/>
            <a:r>
              <a:rPr lang="en-US" altLang="zh-CN" sz="2400" kern="100" dirty="0">
                <a:solidFill>
                  <a:schemeClr val="tx1">
                    <a:lumMod val="65000"/>
                    <a:lumOff val="35000"/>
                  </a:schemeClr>
                </a:solidFill>
                <a:latin typeface="Arial" panose="020B0604020202020204" pitchFamily="34" charset="0"/>
                <a:ea typeface="等线" panose="02010600030101010101" pitchFamily="2" charset="-122"/>
                <a:cs typeface="Arial" panose="020B0604020202020204" pitchFamily="34" charset="0"/>
              </a:rPr>
              <a:t>    </a:t>
            </a:r>
            <a:r>
              <a:rPr lang="en-US" altLang="zh-CN" sz="2400" kern="100" dirty="0">
                <a:solidFill>
                  <a:schemeClr val="tx1">
                    <a:lumMod val="65000"/>
                    <a:lumOff val="35000"/>
                  </a:schemeClr>
                </a:solidFill>
                <a:effectLst/>
                <a:latin typeface="Arial" panose="020B0604020202020204" pitchFamily="34" charset="0"/>
                <a:ea typeface="等线" panose="02010600030101010101" pitchFamily="2" charset="-122"/>
                <a:cs typeface="Arial" panose="020B0604020202020204" pitchFamily="34" charset="0"/>
              </a:rPr>
              <a:t>to collect or upload the data.</a:t>
            </a:r>
            <a:endParaRPr lang="zh-CN" altLang="zh-CN" sz="2400" kern="100" dirty="0">
              <a:effectLst/>
              <a:latin typeface="Arial" panose="020B0604020202020204" pitchFamily="34" charset="0"/>
              <a:ea typeface="等线" panose="02010600030101010101" pitchFamily="2" charset="-122"/>
              <a:cs typeface="Arial" panose="020B0604020202020204" pitchFamily="34" charset="0"/>
            </a:endParaRPr>
          </a:p>
          <a:p>
            <a:pPr marL="342900" indent="-342900" algn="just">
              <a:buFont typeface="Arial" panose="020B0604020202020204" pitchFamily="34" charset="0"/>
              <a:buChar char="•"/>
            </a:pPr>
            <a:r>
              <a:rPr lang="en-US" altLang="zh-CN" sz="2400" kern="100" dirty="0">
                <a:solidFill>
                  <a:schemeClr val="accent2">
                    <a:lumMod val="75000"/>
                  </a:schemeClr>
                </a:solidFill>
                <a:effectLst/>
                <a:latin typeface="Arial" panose="020B0604020202020204" pitchFamily="34" charset="0"/>
                <a:ea typeface="等线" panose="02010600030101010101" pitchFamily="2" charset="-122"/>
                <a:cs typeface="Arial" panose="020B0604020202020204" pitchFamily="34" charset="0"/>
              </a:rPr>
              <a:t>Structure of computer program : communicate with the </a:t>
            </a:r>
            <a:r>
              <a:rPr lang="en-US" altLang="zh-CN" sz="2400" kern="100" dirty="0" err="1">
                <a:solidFill>
                  <a:schemeClr val="accent2">
                    <a:lumMod val="75000"/>
                  </a:schemeClr>
                </a:solidFill>
                <a:effectLst/>
                <a:latin typeface="Arial" panose="020B0604020202020204" pitchFamily="34" charset="0"/>
                <a:ea typeface="等线" panose="02010600030101010101" pitchFamily="2" charset="-122"/>
                <a:cs typeface="Arial" panose="020B0604020202020204" pitchFamily="34" charset="0"/>
              </a:rPr>
              <a:t>arduino</a:t>
            </a:r>
            <a:r>
              <a:rPr lang="en-US" altLang="zh-CN" sz="2400" kern="100" dirty="0">
                <a:solidFill>
                  <a:schemeClr val="accent2">
                    <a:lumMod val="75000"/>
                  </a:schemeClr>
                </a:solidFill>
                <a:effectLst/>
                <a:latin typeface="Arial" panose="020B0604020202020204" pitchFamily="34" charset="0"/>
                <a:ea typeface="等线" panose="02010600030101010101" pitchFamily="2" charset="-122"/>
                <a:cs typeface="Arial" panose="020B0604020202020204" pitchFamily="34" charset="0"/>
              </a:rPr>
              <a:t> </a:t>
            </a:r>
            <a:endParaRPr lang="zh-CN" altLang="zh-CN" sz="2400" kern="100" dirty="0">
              <a:solidFill>
                <a:schemeClr val="accent2">
                  <a:lumMod val="75000"/>
                </a:schemeClr>
              </a:solidFill>
              <a:effectLst/>
              <a:latin typeface="Arial" panose="020B0604020202020204" pitchFamily="34" charset="0"/>
              <a:ea typeface="等线" panose="02010600030101010101" pitchFamily="2" charset="-122"/>
              <a:cs typeface="Arial" panose="020B0604020202020204" pitchFamily="34" charset="0"/>
            </a:endParaRPr>
          </a:p>
          <a:p>
            <a:pPr algn="just"/>
            <a:r>
              <a:rPr lang="en-US" altLang="zh-CN" sz="2400" kern="100" dirty="0">
                <a:effectLst/>
                <a:latin typeface="Arial" panose="020B0604020202020204" pitchFamily="34" charset="0"/>
                <a:ea typeface="等线" panose="02010600030101010101" pitchFamily="2" charset="-122"/>
                <a:cs typeface="Arial" panose="020B0604020202020204" pitchFamily="34" charset="0"/>
              </a:rPr>
              <a:t>    </a:t>
            </a:r>
            <a:r>
              <a:rPr lang="en-US" altLang="zh-CN" sz="2400" kern="100" dirty="0">
                <a:solidFill>
                  <a:schemeClr val="tx1">
                    <a:lumMod val="65000"/>
                    <a:lumOff val="35000"/>
                  </a:schemeClr>
                </a:solidFill>
                <a:effectLst/>
                <a:latin typeface="Arial" panose="020B0604020202020204" pitchFamily="34" charset="0"/>
                <a:ea typeface="等线" panose="02010600030101010101" pitchFamily="2" charset="-122"/>
                <a:cs typeface="Arial" panose="020B0604020202020204" pitchFamily="34" charset="0"/>
              </a:rPr>
              <a:t>The main purpose of this step is to collect GPS data and  u   </a:t>
            </a:r>
            <a:endParaRPr lang="en-US" altLang="zh-CN" sz="2400" kern="100" dirty="0">
              <a:solidFill>
                <a:schemeClr val="tx1">
                  <a:lumMod val="65000"/>
                  <a:lumOff val="35000"/>
                </a:schemeClr>
              </a:solidFill>
              <a:effectLst/>
              <a:latin typeface="Arial" panose="020B0604020202020204" pitchFamily="34" charset="0"/>
              <a:ea typeface="等线" panose="02010600030101010101" pitchFamily="2" charset="-122"/>
              <a:cs typeface="Arial" panose="020B0604020202020204" pitchFamily="34" charset="0"/>
            </a:endParaRPr>
          </a:p>
          <a:p>
            <a:pPr algn="just"/>
            <a:r>
              <a:rPr lang="en-US" altLang="zh-CN" sz="2400" kern="100" dirty="0">
                <a:solidFill>
                  <a:schemeClr val="tx1">
                    <a:lumMod val="65000"/>
                    <a:lumOff val="35000"/>
                  </a:schemeClr>
                </a:solidFill>
                <a:latin typeface="Arial" panose="020B0604020202020204" pitchFamily="34" charset="0"/>
                <a:ea typeface="等线" panose="02010600030101010101" pitchFamily="2" charset="-122"/>
                <a:cs typeface="Arial" panose="020B0604020202020204" pitchFamily="34" charset="0"/>
              </a:rPr>
              <a:t>     </a:t>
            </a:r>
            <a:r>
              <a:rPr lang="en-US" altLang="zh-CN" sz="2400" kern="100" dirty="0" err="1">
                <a:solidFill>
                  <a:schemeClr val="tx1">
                    <a:lumMod val="65000"/>
                    <a:lumOff val="35000"/>
                  </a:schemeClr>
                </a:solidFill>
                <a:effectLst/>
                <a:latin typeface="Arial" panose="020B0604020202020204" pitchFamily="34" charset="0"/>
                <a:ea typeface="等线" panose="02010600030101010101" pitchFamily="2" charset="-122"/>
                <a:cs typeface="Arial" panose="020B0604020202020204" pitchFamily="34" charset="0"/>
              </a:rPr>
              <a:t>pload</a:t>
            </a:r>
            <a:r>
              <a:rPr lang="en-US" altLang="zh-CN" sz="2400" kern="100" dirty="0">
                <a:solidFill>
                  <a:schemeClr val="tx1">
                    <a:lumMod val="65000"/>
                    <a:lumOff val="35000"/>
                  </a:schemeClr>
                </a:solidFill>
                <a:effectLst/>
                <a:latin typeface="Arial" panose="020B0604020202020204" pitchFamily="34" charset="0"/>
                <a:ea typeface="等线" panose="02010600030101010101" pitchFamily="2" charset="-122"/>
                <a:cs typeface="Arial" panose="020B0604020202020204" pitchFamily="34" charset="0"/>
              </a:rPr>
              <a:t> it to the </a:t>
            </a:r>
            <a:r>
              <a:rPr lang="en-US" altLang="zh-CN" sz="2400" kern="100" dirty="0" err="1">
                <a:solidFill>
                  <a:schemeClr val="tx1">
                    <a:lumMod val="65000"/>
                    <a:lumOff val="35000"/>
                  </a:schemeClr>
                </a:solidFill>
                <a:effectLst/>
                <a:latin typeface="Arial" panose="020B0604020202020204" pitchFamily="34" charset="0"/>
                <a:ea typeface="等线" panose="02010600030101010101" pitchFamily="2" charset="-122"/>
                <a:cs typeface="Arial" panose="020B0604020202020204" pitchFamily="34" charset="0"/>
              </a:rPr>
              <a:t>AliCloud</a:t>
            </a:r>
            <a:r>
              <a:rPr lang="en-US" altLang="zh-CN" sz="2400" kern="100" dirty="0">
                <a:solidFill>
                  <a:schemeClr val="tx1">
                    <a:lumMod val="65000"/>
                    <a:lumOff val="35000"/>
                  </a:schemeClr>
                </a:solidFill>
                <a:effectLst/>
                <a:latin typeface="Arial" panose="020B0604020202020204" pitchFamily="34" charset="0"/>
                <a:ea typeface="等线" panose="02010600030101010101" pitchFamily="2" charset="-122"/>
                <a:cs typeface="Arial" panose="020B0604020202020204" pitchFamily="34" charset="0"/>
              </a:rPr>
              <a:t> platform. As shown in Figure 1 this    </a:t>
            </a:r>
            <a:endParaRPr lang="en-US" altLang="zh-CN" sz="2400" kern="100" dirty="0">
              <a:solidFill>
                <a:schemeClr val="tx1">
                  <a:lumMod val="65000"/>
                  <a:lumOff val="35000"/>
                </a:schemeClr>
              </a:solidFill>
              <a:effectLst/>
              <a:latin typeface="Arial" panose="020B0604020202020204" pitchFamily="34" charset="0"/>
              <a:ea typeface="等线" panose="02010600030101010101" pitchFamily="2" charset="-122"/>
              <a:cs typeface="Arial" panose="020B0604020202020204" pitchFamily="34" charset="0"/>
            </a:endParaRPr>
          </a:p>
          <a:p>
            <a:pPr algn="just"/>
            <a:r>
              <a:rPr lang="en-US" altLang="zh-CN" sz="2400" kern="100" dirty="0">
                <a:solidFill>
                  <a:schemeClr val="tx1">
                    <a:lumMod val="65000"/>
                    <a:lumOff val="35000"/>
                  </a:schemeClr>
                </a:solidFill>
                <a:latin typeface="Arial" panose="020B0604020202020204" pitchFamily="34" charset="0"/>
                <a:ea typeface="等线" panose="02010600030101010101" pitchFamily="2" charset="-122"/>
                <a:cs typeface="Arial" panose="020B0604020202020204" pitchFamily="34" charset="0"/>
              </a:rPr>
              <a:t>     </a:t>
            </a:r>
            <a:r>
              <a:rPr lang="en-US" altLang="zh-CN" sz="2400" kern="100" dirty="0">
                <a:solidFill>
                  <a:schemeClr val="tx1">
                    <a:lumMod val="65000"/>
                    <a:lumOff val="35000"/>
                  </a:schemeClr>
                </a:solidFill>
                <a:effectLst/>
                <a:latin typeface="Arial" panose="020B0604020202020204" pitchFamily="34" charset="0"/>
                <a:ea typeface="等线" panose="02010600030101010101" pitchFamily="2" charset="-122"/>
                <a:cs typeface="Arial" panose="020B0604020202020204" pitchFamily="34" charset="0"/>
              </a:rPr>
              <a:t>is the entire code </a:t>
            </a:r>
            <a:r>
              <a:rPr lang="en-US" altLang="zh-CN" sz="2400" kern="100" dirty="0" err="1">
                <a:solidFill>
                  <a:schemeClr val="tx1">
                    <a:lumMod val="65000"/>
                    <a:lumOff val="35000"/>
                  </a:schemeClr>
                </a:solidFill>
                <a:effectLst/>
                <a:latin typeface="Arial" panose="020B0604020202020204" pitchFamily="34" charset="0"/>
                <a:ea typeface="等线" panose="02010600030101010101" pitchFamily="2" charset="-122"/>
                <a:cs typeface="Arial" panose="020B0604020202020204" pitchFamily="34" charset="0"/>
              </a:rPr>
              <a:t>flowUse</a:t>
            </a:r>
            <a:r>
              <a:rPr lang="en-US" altLang="zh-CN" sz="2400" kern="100" dirty="0">
                <a:solidFill>
                  <a:schemeClr val="tx1">
                    <a:lumMod val="65000"/>
                    <a:lumOff val="35000"/>
                  </a:schemeClr>
                </a:solidFill>
                <a:effectLst/>
                <a:latin typeface="Arial" panose="020B0604020202020204" pitchFamily="34" charset="0"/>
                <a:ea typeface="等线" panose="02010600030101010101" pitchFamily="2" charset="-122"/>
                <a:cs typeface="Arial" panose="020B0604020202020204" pitchFamily="34" charset="0"/>
              </a:rPr>
              <a:t> the sim7600 GPS module to  </a:t>
            </a:r>
            <a:endParaRPr lang="en-US" altLang="zh-CN" sz="2400" kern="100" dirty="0">
              <a:solidFill>
                <a:schemeClr val="tx1">
                  <a:lumMod val="65000"/>
                  <a:lumOff val="35000"/>
                </a:schemeClr>
              </a:solidFill>
              <a:effectLst/>
              <a:latin typeface="Arial" panose="020B0604020202020204" pitchFamily="34" charset="0"/>
              <a:ea typeface="等线" panose="02010600030101010101" pitchFamily="2" charset="-122"/>
              <a:cs typeface="Arial" panose="020B0604020202020204" pitchFamily="34" charset="0"/>
            </a:endParaRPr>
          </a:p>
          <a:p>
            <a:pPr algn="just"/>
            <a:r>
              <a:rPr lang="en-US" altLang="zh-CN" sz="2400" kern="100" dirty="0">
                <a:solidFill>
                  <a:schemeClr val="tx1">
                    <a:lumMod val="65000"/>
                    <a:lumOff val="35000"/>
                  </a:schemeClr>
                </a:solidFill>
                <a:latin typeface="Arial" panose="020B0604020202020204" pitchFamily="34" charset="0"/>
                <a:ea typeface="等线" panose="02010600030101010101" pitchFamily="2" charset="-122"/>
                <a:cs typeface="Arial" panose="020B0604020202020204" pitchFamily="34" charset="0"/>
              </a:rPr>
              <a:t>     </a:t>
            </a:r>
            <a:r>
              <a:rPr lang="en-US" altLang="zh-CN" sz="2400" kern="100" dirty="0">
                <a:solidFill>
                  <a:schemeClr val="tx1">
                    <a:lumMod val="65000"/>
                    <a:lumOff val="35000"/>
                  </a:schemeClr>
                </a:solidFill>
                <a:effectLst/>
                <a:latin typeface="Arial" panose="020B0604020202020204" pitchFamily="34" charset="0"/>
                <a:ea typeface="等线" panose="02010600030101010101" pitchFamily="2" charset="-122"/>
                <a:cs typeface="Arial" panose="020B0604020202020204" pitchFamily="34" charset="0"/>
              </a:rPr>
              <a:t>collect location data, and then use the MQTT to upload </a:t>
            </a:r>
            <a:endParaRPr lang="en-US" altLang="zh-CN" sz="2400" kern="100" dirty="0">
              <a:solidFill>
                <a:schemeClr val="tx1">
                  <a:lumMod val="65000"/>
                  <a:lumOff val="35000"/>
                </a:schemeClr>
              </a:solidFill>
              <a:effectLst/>
              <a:latin typeface="Arial" panose="020B0604020202020204" pitchFamily="34" charset="0"/>
              <a:ea typeface="等线" panose="02010600030101010101" pitchFamily="2" charset="-122"/>
              <a:cs typeface="Arial" panose="020B0604020202020204" pitchFamily="34" charset="0"/>
            </a:endParaRPr>
          </a:p>
          <a:p>
            <a:pPr algn="just"/>
            <a:r>
              <a:rPr lang="en-US" altLang="zh-CN" sz="2400" kern="100" dirty="0">
                <a:solidFill>
                  <a:schemeClr val="tx1">
                    <a:lumMod val="65000"/>
                    <a:lumOff val="35000"/>
                  </a:schemeClr>
                </a:solidFill>
                <a:latin typeface="Arial" panose="020B0604020202020204" pitchFamily="34" charset="0"/>
                <a:ea typeface="等线" panose="02010600030101010101" pitchFamily="2" charset="-122"/>
                <a:cs typeface="Arial" panose="020B0604020202020204" pitchFamily="34" charset="0"/>
              </a:rPr>
              <a:t>     </a:t>
            </a:r>
            <a:r>
              <a:rPr lang="en-US" altLang="zh-CN" sz="2400" kern="100" dirty="0">
                <a:solidFill>
                  <a:schemeClr val="tx1">
                    <a:lumMod val="65000"/>
                    <a:lumOff val="35000"/>
                  </a:schemeClr>
                </a:solidFill>
                <a:effectLst/>
                <a:latin typeface="Arial" panose="020B0604020202020204" pitchFamily="34" charset="0"/>
                <a:ea typeface="等线" panose="02010600030101010101" pitchFamily="2" charset="-122"/>
                <a:cs typeface="Arial" panose="020B0604020202020204" pitchFamily="34" charset="0"/>
              </a:rPr>
              <a:t>data to Alibaba cloud. In order to complete the </a:t>
            </a:r>
            <a:endParaRPr lang="en-US" altLang="zh-CN" sz="2400" kern="100" dirty="0">
              <a:solidFill>
                <a:schemeClr val="tx1">
                  <a:lumMod val="65000"/>
                  <a:lumOff val="35000"/>
                </a:schemeClr>
              </a:solidFill>
              <a:effectLst/>
              <a:latin typeface="Arial" panose="020B0604020202020204" pitchFamily="34" charset="0"/>
              <a:ea typeface="等线" panose="02010600030101010101" pitchFamily="2" charset="-122"/>
              <a:cs typeface="Arial" panose="020B0604020202020204" pitchFamily="34" charset="0"/>
            </a:endParaRPr>
          </a:p>
          <a:p>
            <a:pPr algn="just"/>
            <a:r>
              <a:rPr lang="en-US" altLang="zh-CN" sz="2400" kern="100" dirty="0">
                <a:solidFill>
                  <a:schemeClr val="tx1">
                    <a:lumMod val="65000"/>
                    <a:lumOff val="35000"/>
                  </a:schemeClr>
                </a:solidFill>
                <a:latin typeface="Arial" panose="020B0604020202020204" pitchFamily="34" charset="0"/>
                <a:ea typeface="等线" panose="02010600030101010101" pitchFamily="2" charset="-122"/>
                <a:cs typeface="Arial" panose="020B0604020202020204" pitchFamily="34" charset="0"/>
              </a:rPr>
              <a:t>     </a:t>
            </a:r>
            <a:r>
              <a:rPr lang="en-US" altLang="zh-CN" sz="2400" kern="100" dirty="0">
                <a:solidFill>
                  <a:schemeClr val="tx1">
                    <a:lumMod val="65000"/>
                    <a:lumOff val="35000"/>
                  </a:schemeClr>
                </a:solidFill>
                <a:effectLst/>
                <a:latin typeface="Arial" panose="020B0604020202020204" pitchFamily="34" charset="0"/>
                <a:ea typeface="等线" panose="02010600030101010101" pitchFamily="2" charset="-122"/>
                <a:cs typeface="Arial" panose="020B0604020202020204" pitchFamily="34" charset="0"/>
              </a:rPr>
              <a:t>autonomous control, the command is sent to the sim7600 </a:t>
            </a:r>
            <a:endParaRPr lang="en-US" altLang="zh-CN" sz="2400" kern="100" dirty="0">
              <a:solidFill>
                <a:schemeClr val="tx1">
                  <a:lumMod val="65000"/>
                  <a:lumOff val="35000"/>
                </a:schemeClr>
              </a:solidFill>
              <a:effectLst/>
              <a:latin typeface="Arial" panose="020B0604020202020204" pitchFamily="34" charset="0"/>
              <a:ea typeface="等线" panose="02010600030101010101" pitchFamily="2" charset="-122"/>
              <a:cs typeface="Arial" panose="020B0604020202020204" pitchFamily="34" charset="0"/>
            </a:endParaRPr>
          </a:p>
          <a:p>
            <a:pPr algn="just"/>
            <a:r>
              <a:rPr lang="en-US" altLang="zh-CN" sz="2400" kern="100" dirty="0">
                <a:solidFill>
                  <a:schemeClr val="tx1">
                    <a:lumMod val="65000"/>
                    <a:lumOff val="35000"/>
                  </a:schemeClr>
                </a:solidFill>
                <a:latin typeface="Arial" panose="020B0604020202020204" pitchFamily="34" charset="0"/>
                <a:ea typeface="等线" panose="02010600030101010101" pitchFamily="2" charset="-122"/>
                <a:cs typeface="Arial" panose="020B0604020202020204" pitchFamily="34" charset="0"/>
              </a:rPr>
              <a:t>     </a:t>
            </a:r>
            <a:r>
              <a:rPr lang="en-US" altLang="zh-CN" sz="2400" kern="100" dirty="0">
                <a:solidFill>
                  <a:schemeClr val="tx1">
                    <a:lumMod val="65000"/>
                    <a:lumOff val="35000"/>
                  </a:schemeClr>
                </a:solidFill>
                <a:effectLst/>
                <a:latin typeface="Arial" panose="020B0604020202020204" pitchFamily="34" charset="0"/>
                <a:ea typeface="等线" panose="02010600030101010101" pitchFamily="2" charset="-122"/>
                <a:cs typeface="Arial" panose="020B0604020202020204" pitchFamily="34" charset="0"/>
              </a:rPr>
              <a:t>through the </a:t>
            </a:r>
            <a:r>
              <a:rPr lang="en-US" altLang="zh-CN" sz="2400" kern="100" dirty="0" err="1">
                <a:solidFill>
                  <a:schemeClr val="tx1">
                    <a:lumMod val="65000"/>
                    <a:lumOff val="35000"/>
                  </a:schemeClr>
                </a:solidFill>
                <a:effectLst/>
                <a:latin typeface="Arial" panose="020B0604020202020204" pitchFamily="34" charset="0"/>
                <a:ea typeface="等线" panose="02010600030101010101" pitchFamily="2" charset="-122"/>
                <a:cs typeface="Arial" panose="020B0604020202020204" pitchFamily="34" charset="0"/>
              </a:rPr>
              <a:t>arduino</a:t>
            </a:r>
            <a:r>
              <a:rPr lang="en-US" altLang="zh-CN" sz="2400" kern="100" dirty="0">
                <a:solidFill>
                  <a:schemeClr val="tx1">
                    <a:lumMod val="65000"/>
                    <a:lumOff val="35000"/>
                  </a:schemeClr>
                </a:solidFill>
                <a:effectLst/>
                <a:latin typeface="Arial" panose="020B0604020202020204" pitchFamily="34" charset="0"/>
                <a:ea typeface="等线" panose="02010600030101010101" pitchFamily="2" charset="-122"/>
                <a:cs typeface="Arial" panose="020B0604020202020204" pitchFamily="34" charset="0"/>
              </a:rPr>
              <a:t> control board.</a:t>
            </a:r>
            <a:r>
              <a:rPr lang="en-US" altLang="zh-CN" sz="2400" kern="100" dirty="0">
                <a:effectLst/>
                <a:latin typeface="Arial" panose="020B0604020202020204" pitchFamily="34" charset="0"/>
                <a:ea typeface="等线" panose="02010600030101010101" pitchFamily="2" charset="-122"/>
                <a:cs typeface="Arial" panose="020B0604020202020204" pitchFamily="34" charset="0"/>
              </a:rPr>
              <a:t> </a:t>
            </a:r>
            <a:endParaRPr lang="zh-CN" altLang="zh-CN" sz="2400" kern="100" dirty="0">
              <a:effectLst/>
              <a:latin typeface="Arial" panose="020B0604020202020204" pitchFamily="34" charset="0"/>
              <a:ea typeface="等线" panose="02010600030101010101" pitchFamily="2" charset="-122"/>
              <a:cs typeface="Arial" panose="020B0604020202020204" pitchFamily="34" charset="0"/>
            </a:endParaRPr>
          </a:p>
          <a:p>
            <a:pPr defTabSz="3686810">
              <a:lnSpc>
                <a:spcPct val="125000"/>
              </a:lnSpc>
              <a:spcBef>
                <a:spcPts val="600"/>
              </a:spcBef>
              <a:spcAft>
                <a:spcPts val="800"/>
              </a:spcAft>
              <a:defRPr/>
            </a:pPr>
            <a:endParaRPr lang="en-US" altLang="zh-CN" sz="2400" dirty="0">
              <a:solidFill>
                <a:srgbClr val="666666"/>
              </a:solidFill>
              <a:latin typeface="Arial" panose="020B0604020202020204" pitchFamily="34" charset="0"/>
              <a:ea typeface="黑体" panose="02010609060101010101" pitchFamily="49" charset="-122"/>
              <a:cs typeface="Arial" panose="020B0604020202020204" pitchFamily="34" charset="0"/>
            </a:endParaRPr>
          </a:p>
        </p:txBody>
      </p:sp>
      <p:sp>
        <p:nvSpPr>
          <p:cNvPr id="73" name="矩形: 圆角 37"/>
          <p:cNvSpPr/>
          <p:nvPr/>
        </p:nvSpPr>
        <p:spPr>
          <a:xfrm>
            <a:off x="561975" y="33858835"/>
            <a:ext cx="14434185" cy="6751320"/>
          </a:xfrm>
          <a:prstGeom prst="roundRect">
            <a:avLst/>
          </a:prstGeom>
          <a:solidFill>
            <a:schemeClr val="bg1">
              <a:lumMod val="85000"/>
            </a:schemeClr>
          </a:solidFill>
          <a:ln>
            <a:solidFill>
              <a:srgbClr val="005B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2" name="矩形: 圆角 37"/>
          <p:cNvSpPr/>
          <p:nvPr/>
        </p:nvSpPr>
        <p:spPr>
          <a:xfrm>
            <a:off x="15347950" y="33873440"/>
            <a:ext cx="14237335" cy="6722110"/>
          </a:xfrm>
          <a:prstGeom prst="roundRect">
            <a:avLst/>
          </a:prstGeom>
          <a:solidFill>
            <a:schemeClr val="bg1">
              <a:lumMod val="85000"/>
            </a:schemeClr>
          </a:solidFill>
          <a:ln>
            <a:solidFill>
              <a:srgbClr val="005B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742950" y="11471734"/>
            <a:ext cx="28775025" cy="8364545"/>
          </a:xfrm>
          <a:prstGeom prst="rect">
            <a:avLst/>
          </a:prstGeom>
          <a:solidFill>
            <a:srgbClr val="FFEDB3"/>
          </a:solidFill>
          <a:ln w="25400">
            <a:solidFill>
              <a:srgbClr val="005B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p:cNvSpPr/>
          <p:nvPr/>
        </p:nvSpPr>
        <p:spPr>
          <a:xfrm>
            <a:off x="742950" y="19827794"/>
            <a:ext cx="28789313" cy="1408022"/>
          </a:xfrm>
          <a:prstGeom prst="rect">
            <a:avLst/>
          </a:prstGeom>
          <a:solidFill>
            <a:srgbClr val="005BBB"/>
          </a:solidFill>
          <a:ln>
            <a:solidFill>
              <a:srgbClr val="005B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圆角 22"/>
          <p:cNvSpPr/>
          <p:nvPr/>
        </p:nvSpPr>
        <p:spPr>
          <a:xfrm>
            <a:off x="680085" y="5234226"/>
            <a:ext cx="28775025" cy="6033069"/>
          </a:xfrm>
          <a:prstGeom prst="roundRect">
            <a:avLst/>
          </a:prstGeom>
          <a:solidFill>
            <a:schemeClr val="tx2">
              <a:lumMod val="20000"/>
              <a:lumOff val="80000"/>
            </a:schemeClr>
          </a:solidFill>
          <a:ln>
            <a:solidFill>
              <a:srgbClr val="005BBB"/>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타원 38"/>
          <p:cNvSpPr/>
          <p:nvPr/>
        </p:nvSpPr>
        <p:spPr>
          <a:xfrm>
            <a:off x="14354944" y="26840694"/>
            <a:ext cx="1611359" cy="1611359"/>
          </a:xfrm>
          <a:prstGeom prst="ellipse">
            <a:avLst/>
          </a:pr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副标题 21"/>
          <p:cNvSpPr>
            <a:spLocks noGrp="1"/>
          </p:cNvSpPr>
          <p:nvPr>
            <p:ph type="subTitle" idx="1"/>
          </p:nvPr>
        </p:nvSpPr>
        <p:spPr>
          <a:xfrm>
            <a:off x="1605259" y="12442368"/>
            <a:ext cx="13228685" cy="2772682"/>
          </a:xfrm>
        </p:spPr>
        <p:txBody>
          <a:bodyPr/>
          <a:lstStyle/>
          <a:p>
            <a:pPr marL="0" marR="0" lvl="0" indent="0" algn="just" defTabSz="3507740" rtl="0" eaLnBrk="1" fontAlgn="auto" latinLnBrk="0" hangingPunct="1">
              <a:lnSpc>
                <a:spcPts val="4230"/>
              </a:lnSpc>
              <a:spcBef>
                <a:spcPts val="0"/>
              </a:spcBef>
              <a:spcAft>
                <a:spcPts val="1105"/>
              </a:spcAft>
              <a:buClrTx/>
              <a:buSzTx/>
              <a:buFontTx/>
              <a:buNone/>
              <a:defRPr/>
            </a:pPr>
            <a:r>
              <a:rPr kumimoji="0" lang="en-US" altLang="zh-CN" sz="2800" b="0" i="0" u="none" strike="noStrike" kern="1200" cap="none" spc="0" normalizeH="0" baseline="0" noProof="0" dirty="0">
                <a:ln>
                  <a:noFill/>
                </a:ln>
                <a:solidFill>
                  <a:srgbClr val="666666"/>
                </a:solidFill>
                <a:effectLst/>
                <a:uLnTx/>
                <a:uFillTx/>
                <a:latin typeface="Arial" panose="020B0604020202020204" pitchFamily="34" charset="0"/>
                <a:ea typeface="黑体" panose="02010609060101010101" pitchFamily="49" charset="-122"/>
                <a:cs typeface="Arial" panose="020B0604020202020204" pitchFamily="34" charset="0"/>
              </a:rPr>
              <a:t>Overall, the proposed digital twin prototype system is composed of three components: local field sensor system, network deployment, and virtual simulation platform, as shown in the following diagram. </a:t>
            </a:r>
            <a:endParaRPr kumimoji="0" lang="en-US" altLang="zh-CN" sz="2800" b="0" i="0" u="none" strike="noStrike" kern="1200" cap="none" spc="0" normalizeH="0" baseline="0" noProof="0" dirty="0">
              <a:ln>
                <a:noFill/>
              </a:ln>
              <a:solidFill>
                <a:srgbClr val="666666"/>
              </a:solidFill>
              <a:effectLst/>
              <a:uLnTx/>
              <a:uFillTx/>
              <a:latin typeface="Arial" panose="020B0604020202020204" pitchFamily="34" charset="0"/>
              <a:ea typeface="黑体" panose="02010609060101010101" pitchFamily="49" charset="-122"/>
              <a:cs typeface="Arial" panose="020B0604020202020204" pitchFamily="34" charset="0"/>
            </a:endParaRPr>
          </a:p>
          <a:p>
            <a:pPr marL="571500" marR="0" lvl="0" indent="-571500" algn="l" defTabSz="350774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en-US" altLang="zh-CN" sz="3200" b="1" i="0" u="none" strike="noStrike" kern="1200" cap="none" spc="0" normalizeH="0" baseline="0" noProof="0" dirty="0">
                <a:ln>
                  <a:noFill/>
                </a:ln>
                <a:solidFill>
                  <a:schemeClr val="accent2">
                    <a:lumMod val="75000"/>
                  </a:schemeClr>
                </a:solidFill>
                <a:effectLst/>
                <a:uLnTx/>
                <a:uFillTx/>
                <a:latin typeface="Arial" panose="020B0604020202020204" pitchFamily="34" charset="0"/>
                <a:ea typeface="黑体" panose="02010609060101010101" pitchFamily="49" charset="-122"/>
                <a:cs typeface="Arial" panose="020B0604020202020204" pitchFamily="34" charset="0"/>
              </a:rPr>
              <a:t>Local field sensor system</a:t>
            </a:r>
            <a:endParaRPr kumimoji="0" lang="en-US" altLang="zh-CN" sz="3200" b="1" i="0" u="none" strike="noStrike" kern="1200" cap="none" spc="0" normalizeH="0" baseline="0" noProof="0" dirty="0">
              <a:ln>
                <a:noFill/>
              </a:ln>
              <a:solidFill>
                <a:schemeClr val="accent2">
                  <a:lumMod val="75000"/>
                </a:schemeClr>
              </a:solidFill>
              <a:effectLst/>
              <a:uLnTx/>
              <a:uFillTx/>
              <a:latin typeface="Arial" panose="020B0604020202020204" pitchFamily="34" charset="0"/>
              <a:ea typeface="黑体" panose="02010609060101010101" pitchFamily="49" charset="-122"/>
              <a:cs typeface="Arial" panose="020B0604020202020204" pitchFamily="34" charset="0"/>
            </a:endParaRPr>
          </a:p>
          <a:p>
            <a:pPr marL="612140" marR="0" lvl="0" algn="just" defTabSz="3507740" rtl="0" eaLnBrk="1" fontAlgn="auto" latinLnBrk="0" hangingPunct="1">
              <a:lnSpc>
                <a:spcPct val="100000"/>
              </a:lnSpc>
              <a:spcBef>
                <a:spcPts val="0"/>
              </a:spcBef>
              <a:spcAft>
                <a:spcPts val="0"/>
              </a:spcAft>
              <a:buClrTx/>
              <a:buSzTx/>
              <a:defRPr/>
            </a:pPr>
            <a:r>
              <a:rPr kumimoji="0" lang="en-US" altLang="zh-CN" sz="2800" b="0" i="0" u="none" strike="noStrike" kern="1200" cap="none" spc="0" normalizeH="0" baseline="0" noProof="0" dirty="0">
                <a:ln>
                  <a:noFill/>
                </a:ln>
                <a:solidFill>
                  <a:srgbClr val="666666"/>
                </a:solidFill>
                <a:effectLst/>
                <a:uLnTx/>
                <a:uFillTx/>
                <a:latin typeface="Arial" panose="020B0604020202020204" pitchFamily="34" charset="0"/>
                <a:ea typeface="黑体" panose="02010609060101010101" pitchFamily="49" charset="-122"/>
                <a:cs typeface="Arial" panose="020B0604020202020204" pitchFamily="34" charset="0"/>
              </a:rPr>
              <a:t>Local field sensors are deployed in the real world to obtain </a:t>
            </a:r>
            <a:r>
              <a:rPr lang="en-US" altLang="zh-CN" sz="2800" dirty="0">
                <a:solidFill>
                  <a:srgbClr val="666666"/>
                </a:solidFill>
                <a:latin typeface="Arial" panose="020B0604020202020204" pitchFamily="34" charset="0"/>
                <a:ea typeface="黑体" panose="02010609060101010101" pitchFamily="49" charset="-122"/>
                <a:cs typeface="Arial" panose="020B0604020202020204" pitchFamily="34" charset="0"/>
              </a:rPr>
              <a:t>the real-time traffic </a:t>
            </a:r>
            <a:endParaRPr kumimoji="0" lang="en-US" altLang="zh-CN" sz="2800" b="0" i="0" u="none" strike="noStrike" kern="1200" cap="none" spc="0" normalizeH="0" baseline="0" noProof="0" dirty="0">
              <a:ln>
                <a:noFill/>
              </a:ln>
              <a:solidFill>
                <a:srgbClr val="666666"/>
              </a:solidFill>
              <a:effectLst/>
              <a:uLnTx/>
              <a:uFillTx/>
              <a:latin typeface="Arial" panose="020B0604020202020204" pitchFamily="34" charset="0"/>
              <a:ea typeface="黑体" panose="02010609060101010101" pitchFamily="49" charset="-122"/>
              <a:cs typeface="Arial" panose="020B0604020202020204" pitchFamily="34" charset="0"/>
            </a:endParaRPr>
          </a:p>
        </p:txBody>
      </p:sp>
      <p:pic>
        <p:nvPicPr>
          <p:cNvPr id="33" name="内容占位符 32"/>
          <p:cNvPicPr>
            <a:picLocks noGrp="1" noChangeAspect="1"/>
          </p:cNvPicPr>
          <p:nvPr>
            <p:ph sz="quarter" idx="13"/>
          </p:nvPr>
        </p:nvPicPr>
        <p:blipFill>
          <a:blip r:embed="rId1"/>
          <a:stretch>
            <a:fillRect/>
          </a:stretch>
        </p:blipFill>
        <p:spPr>
          <a:xfrm>
            <a:off x="19391635" y="6497634"/>
            <a:ext cx="8667190" cy="4770118"/>
          </a:xfrm>
        </p:spPr>
      </p:pic>
      <p:sp>
        <p:nvSpPr>
          <p:cNvPr id="24" name="内容占位符 23"/>
          <p:cNvSpPr>
            <a:spLocks noGrp="1"/>
          </p:cNvSpPr>
          <p:nvPr>
            <p:ph sz="quarter" idx="14"/>
          </p:nvPr>
        </p:nvSpPr>
        <p:spPr>
          <a:xfrm>
            <a:off x="1524000" y="6589074"/>
            <a:ext cx="17139682" cy="4770118"/>
          </a:xfrm>
        </p:spPr>
        <p:txBody>
          <a:bodyPr/>
          <a:lstStyle/>
          <a:p>
            <a:pPr marL="0" marR="0" lvl="0" indent="0" algn="just" defTabSz="3507740" rtl="0" eaLnBrk="1" fontAlgn="auto" latinLnBrk="0" hangingPunct="1">
              <a:lnSpc>
                <a:spcPts val="5150"/>
              </a:lnSpc>
              <a:spcBef>
                <a:spcPts val="0"/>
              </a:spcBef>
              <a:spcAft>
                <a:spcPts val="0"/>
              </a:spcAft>
              <a:buClrTx/>
              <a:buSzTx/>
              <a:buFontTx/>
              <a:buNone/>
              <a:defRPr/>
            </a:pPr>
            <a:r>
              <a:rPr kumimoji="0" lang="en-US" altLang="zh-CN" sz="3600" b="0" i="0" u="none" strike="noStrike" kern="1200" cap="none" spc="0" normalizeH="0" baseline="0" noProof="0" dirty="0">
                <a:ln>
                  <a:noFill/>
                </a:ln>
                <a:solidFill>
                  <a:srgbClr val="666666"/>
                </a:solidFill>
                <a:effectLst/>
                <a:uLnTx/>
                <a:uFillTx/>
                <a:latin typeface="Arial" panose="020B0604020202020204" pitchFamily="34" charset="0"/>
                <a:ea typeface="黑体" panose="02010609060101010101" pitchFamily="49" charset="-122"/>
                <a:cs typeface="Arial" panose="020B0604020202020204" pitchFamily="34" charset="0"/>
              </a:rPr>
              <a:t>A digital-t</a:t>
            </a:r>
            <a:r>
              <a:rPr kumimoji="0" lang="en-US" altLang="zh-CN" sz="3600" b="0" i="1" u="none" strike="noStrike" kern="1200" cap="none" spc="0" normalizeH="0" baseline="0" noProof="0" dirty="0">
                <a:ln>
                  <a:noFill/>
                </a:ln>
                <a:solidFill>
                  <a:srgbClr val="666666"/>
                </a:solidFill>
                <a:effectLst/>
                <a:uLnTx/>
                <a:uFillTx/>
                <a:latin typeface="Arial" panose="020B0604020202020204" pitchFamily="34" charset="0"/>
                <a:ea typeface="黑体" panose="02010609060101010101" pitchFamily="49" charset="-122"/>
                <a:cs typeface="Arial" panose="020B0604020202020204" pitchFamily="34" charset="0"/>
              </a:rPr>
              <a:t>win is a real-time digital replica of a physical system, regarded as a promising methodology to bridge the virtual and real world and facilitate the design and optimization of different models. </a:t>
            </a:r>
            <a:endParaRPr kumimoji="0" lang="en-US" altLang="zh-CN" sz="3600" b="0" i="1" u="none" strike="noStrike" kern="1200" cap="none" spc="0" normalizeH="0" baseline="0" noProof="0" dirty="0">
              <a:ln>
                <a:noFill/>
              </a:ln>
              <a:solidFill>
                <a:srgbClr val="666666"/>
              </a:solidFill>
              <a:effectLst/>
              <a:uLnTx/>
              <a:uFillTx/>
              <a:latin typeface="Arial" panose="020B0604020202020204" pitchFamily="34" charset="0"/>
              <a:ea typeface="黑体" panose="02010609060101010101" pitchFamily="49" charset="-122"/>
              <a:cs typeface="Arial" panose="020B0604020202020204" pitchFamily="34" charset="0"/>
            </a:endParaRPr>
          </a:p>
          <a:p>
            <a:pPr marL="0" marR="0" lvl="0" indent="0" algn="just" defTabSz="3507740" rtl="0" eaLnBrk="1" fontAlgn="auto" latinLnBrk="0" hangingPunct="1">
              <a:lnSpc>
                <a:spcPts val="5150"/>
              </a:lnSpc>
              <a:spcBef>
                <a:spcPts val="0"/>
              </a:spcBef>
              <a:spcAft>
                <a:spcPts val="0"/>
              </a:spcAft>
              <a:buClrTx/>
              <a:buSzTx/>
              <a:buFontTx/>
              <a:buNone/>
              <a:defRPr/>
            </a:pPr>
            <a:r>
              <a:rPr kumimoji="0" lang="en-US" altLang="zh-CN" sz="3600" b="0" i="1" u="none" strike="noStrike" kern="1200" cap="none" spc="0" normalizeH="0" baseline="0" noProof="0" dirty="0">
                <a:ln>
                  <a:noFill/>
                </a:ln>
                <a:solidFill>
                  <a:srgbClr val="666666"/>
                </a:solidFill>
                <a:effectLst/>
                <a:uLnTx/>
                <a:uFillTx/>
                <a:latin typeface="Arial" panose="020B0604020202020204" pitchFamily="34" charset="0"/>
                <a:ea typeface="黑体" panose="02010609060101010101" pitchFamily="49" charset="-122"/>
                <a:cs typeface="Arial" panose="020B0604020202020204" pitchFamily="34" charset="0"/>
              </a:rPr>
              <a:t>This project aims to develop a</a:t>
            </a:r>
            <a:r>
              <a:rPr kumimoji="0" lang="en-US" altLang="zh-CN" sz="3600" b="0" i="0" u="none" strike="noStrike" kern="1200" cap="none" spc="0" normalizeH="0" baseline="0" noProof="0" dirty="0">
                <a:ln>
                  <a:noFill/>
                </a:ln>
                <a:solidFill>
                  <a:srgbClr val="666666"/>
                </a:solidFill>
                <a:effectLst/>
                <a:uLnTx/>
                <a:uFillTx/>
                <a:latin typeface="Arial" panose="020B0604020202020204" pitchFamily="34" charset="0"/>
                <a:ea typeface="黑体" panose="02010609060101010101" pitchFamily="49" charset="-122"/>
                <a:cs typeface="Arial" panose="020B0604020202020204" pitchFamily="34" charset="0"/>
              </a:rPr>
              <a:t> digital twin prototype especially for connected driving simulation, which is expected to serve as an ideal testbed to validate and demonstrate the advanced connected and automated driving applications.</a:t>
            </a:r>
            <a:endParaRPr kumimoji="0" lang="zh-CN" altLang="zh-CN" sz="3600" b="0" i="0" u="none" strike="noStrike" kern="1200" cap="none" spc="0" normalizeH="0" baseline="0" noProof="0" dirty="0">
              <a:ln>
                <a:noFill/>
              </a:ln>
              <a:solidFill>
                <a:srgbClr val="666666"/>
              </a:solidFill>
              <a:effectLst/>
              <a:uLnTx/>
              <a:uFillTx/>
              <a:latin typeface="Arial" panose="020B0604020202020204" pitchFamily="34" charset="0"/>
              <a:ea typeface="黑体" panose="02010609060101010101" pitchFamily="49" charset="-122"/>
              <a:cs typeface="Arial" panose="020B0604020202020204" pitchFamily="34" charset="0"/>
            </a:endParaRPr>
          </a:p>
        </p:txBody>
      </p:sp>
      <p:pic>
        <p:nvPicPr>
          <p:cNvPr id="18" name="内容占位符 17"/>
          <p:cNvPicPr>
            <a:picLocks noGrp="1" noChangeAspect="1"/>
          </p:cNvPicPr>
          <p:nvPr>
            <p:ph sz="quarter" idx="16"/>
          </p:nvPr>
        </p:nvPicPr>
        <p:blipFill rotWithShape="1">
          <a:blip r:embed="rId2"/>
          <a:srcRect l="7444" t="6059" r="8157" b="11282"/>
          <a:stretch>
            <a:fillRect/>
          </a:stretch>
        </p:blipFill>
        <p:spPr>
          <a:xfrm>
            <a:off x="15704739" y="30080745"/>
            <a:ext cx="3761164" cy="3333542"/>
          </a:xfrm>
        </p:spPr>
      </p:pic>
      <p:pic>
        <p:nvPicPr>
          <p:cNvPr id="30" name="图片 29"/>
          <p:cNvPicPr>
            <a:picLocks noChangeAspect="1"/>
          </p:cNvPicPr>
          <p:nvPr/>
        </p:nvPicPr>
        <p:blipFill>
          <a:blip r:embed="rId3">
            <a:clrChange>
              <a:clrFrom>
                <a:srgbClr val="FFFFFF">
                  <a:alpha val="100000"/>
                </a:srgbClr>
              </a:clrFrom>
              <a:clrTo>
                <a:srgbClr val="FFFFFF">
                  <a:alpha val="100000"/>
                  <a:alpha val="0"/>
                </a:srgbClr>
              </a:clrTo>
            </a:clrChange>
          </a:blip>
          <a:stretch>
            <a:fillRect/>
          </a:stretch>
        </p:blipFill>
        <p:spPr>
          <a:xfrm>
            <a:off x="2057400" y="15411533"/>
            <a:ext cx="12297544" cy="4341054"/>
          </a:xfrm>
          <a:prstGeom prst="rect">
            <a:avLst/>
          </a:prstGeom>
        </p:spPr>
      </p:pic>
      <p:sp>
        <p:nvSpPr>
          <p:cNvPr id="27" name="Rectangle 5"/>
          <p:cNvSpPr>
            <a:spLocks noChangeArrowheads="1"/>
          </p:cNvSpPr>
          <p:nvPr/>
        </p:nvSpPr>
        <p:spPr bwMode="auto">
          <a:xfrm>
            <a:off x="3058109" y="458411"/>
            <a:ext cx="2411296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83917" tIns="41951" rIns="83917" bIns="41951">
            <a:spAutoFit/>
          </a:bodyPr>
          <a:lstStyle>
            <a:lvl1pPr>
              <a:defRPr sz="2900">
                <a:solidFill>
                  <a:schemeClr val="tx1"/>
                </a:solidFill>
                <a:latin typeface="Arial Narrow" panose="020B0606020202030204" charset="0"/>
                <a:ea typeface="MS PGothic" panose="020B0600070205080204" charset="-128"/>
              </a:defRPr>
            </a:lvl1pPr>
            <a:lvl2pPr marL="37931725" indent="-37474525">
              <a:defRPr sz="2900">
                <a:solidFill>
                  <a:schemeClr val="tx1"/>
                </a:solidFill>
                <a:latin typeface="Arial Narrow" panose="020B0606020202030204" charset="0"/>
                <a:ea typeface="MS PGothic" panose="020B0600070205080204" charset="-128"/>
              </a:defRPr>
            </a:lvl2pPr>
            <a:lvl3pPr marL="1143000" indent="-228600">
              <a:defRPr sz="2900">
                <a:solidFill>
                  <a:schemeClr val="tx1"/>
                </a:solidFill>
                <a:latin typeface="Arial Narrow" panose="020B0606020202030204" charset="0"/>
                <a:ea typeface="MS PGothic" panose="020B0600070205080204" charset="-128"/>
              </a:defRPr>
            </a:lvl3pPr>
            <a:lvl4pPr marL="1600200" indent="-228600">
              <a:defRPr sz="2900">
                <a:solidFill>
                  <a:schemeClr val="tx1"/>
                </a:solidFill>
                <a:latin typeface="Arial Narrow" panose="020B0606020202030204" charset="0"/>
                <a:ea typeface="MS PGothic" panose="020B0600070205080204" charset="-128"/>
              </a:defRPr>
            </a:lvl4pPr>
            <a:lvl5pPr marL="2057400" indent="-228600">
              <a:defRPr sz="2900">
                <a:solidFill>
                  <a:schemeClr val="tx1"/>
                </a:solidFill>
                <a:latin typeface="Arial Narrow" panose="020B0606020202030204" charset="0"/>
                <a:ea typeface="MS PGothic" panose="020B0600070205080204" charset="-128"/>
              </a:defRPr>
            </a:lvl5pPr>
            <a:lvl6pPr marL="2514600" indent="-228600" eaLnBrk="0" fontAlgn="base" hangingPunct="0">
              <a:spcBef>
                <a:spcPct val="0"/>
              </a:spcBef>
              <a:spcAft>
                <a:spcPct val="0"/>
              </a:spcAft>
              <a:defRPr sz="2900">
                <a:solidFill>
                  <a:schemeClr val="tx1"/>
                </a:solidFill>
                <a:latin typeface="Arial Narrow" panose="020B0606020202030204" charset="0"/>
                <a:ea typeface="MS PGothic" panose="020B0600070205080204" charset="-128"/>
              </a:defRPr>
            </a:lvl6pPr>
            <a:lvl7pPr marL="2971800" indent="-228600" eaLnBrk="0" fontAlgn="base" hangingPunct="0">
              <a:spcBef>
                <a:spcPct val="0"/>
              </a:spcBef>
              <a:spcAft>
                <a:spcPct val="0"/>
              </a:spcAft>
              <a:defRPr sz="2900">
                <a:solidFill>
                  <a:schemeClr val="tx1"/>
                </a:solidFill>
                <a:latin typeface="Arial Narrow" panose="020B0606020202030204" charset="0"/>
                <a:ea typeface="MS PGothic" panose="020B0600070205080204" charset="-128"/>
              </a:defRPr>
            </a:lvl7pPr>
            <a:lvl8pPr marL="3429000" indent="-228600" eaLnBrk="0" fontAlgn="base" hangingPunct="0">
              <a:spcBef>
                <a:spcPct val="0"/>
              </a:spcBef>
              <a:spcAft>
                <a:spcPct val="0"/>
              </a:spcAft>
              <a:defRPr sz="2900">
                <a:solidFill>
                  <a:schemeClr val="tx1"/>
                </a:solidFill>
                <a:latin typeface="Arial Narrow" panose="020B0606020202030204" charset="0"/>
                <a:ea typeface="MS PGothic" panose="020B0600070205080204" charset="-128"/>
              </a:defRPr>
            </a:lvl8pPr>
            <a:lvl9pPr marL="3886200" indent="-228600" eaLnBrk="0" fontAlgn="base" hangingPunct="0">
              <a:spcBef>
                <a:spcPct val="0"/>
              </a:spcBef>
              <a:spcAft>
                <a:spcPct val="0"/>
              </a:spcAft>
              <a:defRPr sz="2900">
                <a:solidFill>
                  <a:schemeClr val="tx1"/>
                </a:solidFill>
                <a:latin typeface="Arial Narrow" panose="020B0606020202030204" charset="0"/>
                <a:ea typeface="MS PGothic" panose="020B0600070205080204" charset="-128"/>
              </a:defRPr>
            </a:lvl9pPr>
          </a:lstStyle>
          <a:p>
            <a:pPr algn="ctr">
              <a:defRPr/>
            </a:pPr>
            <a:r>
              <a:rPr lang="en-US" altLang="zh-CN" sz="7200" dirty="0">
                <a:solidFill>
                  <a:srgbClr val="FFFFFF"/>
                </a:solidFill>
                <a:latin typeface="Arial" panose="020B0604020202020204" pitchFamily="34" charset="0"/>
                <a:cs typeface="Arial" panose="020B0604020202020204" pitchFamily="34" charset="0"/>
              </a:rPr>
              <a:t>Digital-twin Prototype Design and Validation </a:t>
            </a:r>
            <a:endParaRPr lang="en-US" altLang="zh-CN" sz="7200" dirty="0">
              <a:solidFill>
                <a:srgbClr val="FFFFFF"/>
              </a:solidFill>
              <a:latin typeface="Arial" panose="020B0604020202020204" pitchFamily="34" charset="0"/>
              <a:cs typeface="Arial" panose="020B0604020202020204" pitchFamily="34" charset="0"/>
            </a:endParaRPr>
          </a:p>
          <a:p>
            <a:pPr algn="ctr">
              <a:spcBef>
                <a:spcPts val="550"/>
              </a:spcBef>
              <a:spcAft>
                <a:spcPts val="1655"/>
              </a:spcAft>
              <a:defRPr/>
            </a:pPr>
            <a:r>
              <a:rPr lang="en-US" altLang="zh-CN" sz="7200" dirty="0">
                <a:solidFill>
                  <a:srgbClr val="FFFFFF"/>
                </a:solidFill>
                <a:latin typeface="Arial" panose="020B0604020202020204" pitchFamily="34" charset="0"/>
                <a:cs typeface="Arial" panose="020B0604020202020204" pitchFamily="34" charset="0"/>
              </a:rPr>
              <a:t>for Connected and Automated Driving Simulation</a:t>
            </a:r>
            <a:endParaRPr lang="en-US" altLang="en-US" sz="7200" dirty="0">
              <a:solidFill>
                <a:srgbClr val="FFFFFF"/>
              </a:solidFill>
              <a:latin typeface="Arial" panose="020B0604020202020204" pitchFamily="34" charset="0"/>
              <a:cs typeface="Arial" panose="020B0604020202020204" pitchFamily="34" charset="0"/>
            </a:endParaRPr>
          </a:p>
          <a:p>
            <a:pPr algn="ctr">
              <a:spcBef>
                <a:spcPts val="1655"/>
              </a:spcBef>
              <a:defRPr/>
            </a:pPr>
            <a:r>
              <a:rPr lang="en-US" altLang="zh-CN" sz="3600" dirty="0">
                <a:solidFill>
                  <a:srgbClr val="FFFFFF"/>
                </a:solidFill>
                <a:latin typeface="Arial" panose="020B0604020202020204" pitchFamily="34" charset="0"/>
                <a:ea typeface="Arial" panose="020B0604020202020204" pitchFamily="34" charset="0"/>
                <a:cs typeface="Arial" panose="020B0604020202020204" pitchFamily="34" charset="0"/>
              </a:rPr>
              <a:t>Zijie Xu, </a:t>
            </a:r>
            <a:r>
              <a:rPr lang="en-US" altLang="zh-CN" sz="3600" dirty="0">
                <a:solidFill>
                  <a:srgbClr val="FFFFFF"/>
                </a:solidFill>
                <a:latin typeface="Arial" panose="020B0604020202020204" pitchFamily="34" charset="0"/>
                <a:ea typeface="Arial" panose="020B0604020202020204" pitchFamily="34" charset="0"/>
                <a:cs typeface="Arial" panose="020B0604020202020204" pitchFamily="34" charset="0"/>
                <a:sym typeface="+mn-ea"/>
              </a:rPr>
              <a:t>Ziqiu</a:t>
            </a:r>
            <a:r>
              <a:rPr lang="en-US" altLang="zh-CN" sz="3600" dirty="0">
                <a:solidFill>
                  <a:srgbClr val="FFFFFF"/>
                </a:solidFill>
                <a:latin typeface="Arial" panose="020B0604020202020204" pitchFamily="34" charset="0"/>
                <a:ea typeface="Arial" panose="020B0604020202020204" pitchFamily="34" charset="0"/>
                <a:cs typeface="Arial" panose="020B0604020202020204" pitchFamily="34" charset="0"/>
                <a:sym typeface="+mn-ea"/>
              </a:rPr>
              <a:t> </a:t>
            </a:r>
            <a:r>
              <a:rPr lang="en-US" altLang="zh-CN" sz="3600" dirty="0">
                <a:solidFill>
                  <a:srgbClr val="FFFFFF"/>
                </a:solidFill>
                <a:latin typeface="Arial" panose="020B0604020202020204" pitchFamily="34" charset="0"/>
                <a:ea typeface="Arial" panose="020B0604020202020204" pitchFamily="34" charset="0"/>
                <a:cs typeface="Arial" panose="020B0604020202020204" pitchFamily="34" charset="0"/>
              </a:rPr>
              <a:t>Jiang, </a:t>
            </a:r>
            <a:r>
              <a:rPr lang="en-US" altLang="zh-CN" sz="3600" dirty="0">
                <a:solidFill>
                  <a:srgbClr val="FFFFFF"/>
                </a:solidFill>
                <a:latin typeface="Arial" panose="020B0604020202020204" pitchFamily="34" charset="0"/>
                <a:ea typeface="Arial" panose="020B0604020202020204" pitchFamily="34" charset="0"/>
                <a:cs typeface="Arial" panose="020B0604020202020204" pitchFamily="34" charset="0"/>
                <a:sym typeface="+mn-ea"/>
              </a:rPr>
              <a:t>Zhekai Ma, </a:t>
            </a:r>
            <a:r>
              <a:rPr lang="en-US" altLang="zh-CN" sz="3600" dirty="0">
                <a:solidFill>
                  <a:srgbClr val="FFFFFF"/>
                </a:solidFill>
                <a:latin typeface="Arial" panose="020B0604020202020204" pitchFamily="34" charset="0"/>
                <a:ea typeface="Arial" panose="020B0604020202020204" pitchFamily="34" charset="0"/>
                <a:cs typeface="Arial" panose="020B0604020202020204" pitchFamily="34" charset="0"/>
              </a:rPr>
              <a:t>Yiting Niu, Xinyi Xu, Yuchen Feng, Zheyu Zhou</a:t>
            </a:r>
            <a:endParaRPr lang="en-US" altLang="zh-CN" sz="3600" dirty="0">
              <a:solidFill>
                <a:srgbClr val="FFFFFF"/>
              </a:solidFill>
              <a:latin typeface="Arial" panose="020B0604020202020204" pitchFamily="34" charset="0"/>
              <a:ea typeface="Arial" panose="020B0604020202020204" pitchFamily="34" charset="0"/>
              <a:cs typeface="Arial" panose="020B0604020202020204" pitchFamily="34" charset="0"/>
            </a:endParaRPr>
          </a:p>
          <a:p>
            <a:pPr algn="ctr">
              <a:spcBef>
                <a:spcPts val="1655"/>
              </a:spcBef>
              <a:defRPr/>
            </a:pPr>
            <a:r>
              <a:rPr lang="en-US" altLang="zh-CN" sz="3600" dirty="0">
                <a:solidFill>
                  <a:srgbClr val="FFFFFF"/>
                </a:solidFill>
                <a:latin typeface="Arial" panose="020B0604020202020204" pitchFamily="34" charset="0"/>
                <a:ea typeface="Arial" panose="020B0604020202020204" pitchFamily="34" charset="0"/>
                <a:cs typeface="Arial" panose="020B0604020202020204" pitchFamily="34" charset="0"/>
                <a:sym typeface="+mn-ea"/>
              </a:rPr>
              <a:t>Supervisor:  Dr. </a:t>
            </a:r>
            <a:r>
              <a:rPr lang="en-US" altLang="zh-CN" sz="3600" dirty="0" err="1">
                <a:solidFill>
                  <a:srgbClr val="FFFFFF"/>
                </a:solidFill>
                <a:latin typeface="Arial" panose="020B0604020202020204" pitchFamily="34" charset="0"/>
                <a:ea typeface="Arial" panose="020B0604020202020204" pitchFamily="34" charset="0"/>
                <a:cs typeface="Arial" panose="020B0604020202020204" pitchFamily="34" charset="0"/>
                <a:sym typeface="+mn-ea"/>
              </a:rPr>
              <a:t>Dongyao</a:t>
            </a:r>
            <a:r>
              <a:rPr lang="en-US" altLang="zh-CN" sz="3600" dirty="0">
                <a:solidFill>
                  <a:srgbClr val="FFFFFF"/>
                </a:solidFill>
                <a:latin typeface="Arial" panose="020B0604020202020204" pitchFamily="34" charset="0"/>
                <a:ea typeface="Arial" panose="020B0604020202020204" pitchFamily="34" charset="0"/>
                <a:cs typeface="Arial" panose="020B0604020202020204" pitchFamily="34" charset="0"/>
                <a:sym typeface="+mn-ea"/>
              </a:rPr>
              <a:t> Jia   Surf code:2022044</a:t>
            </a:r>
            <a:endParaRPr lang="en-US" altLang="zh-CN" sz="3600" dirty="0">
              <a:solidFill>
                <a:srgbClr val="FFFFFF"/>
              </a:solidFill>
              <a:latin typeface="Arial" panose="020B0604020202020204" pitchFamily="34" charset="0"/>
              <a:ea typeface="Arial" panose="020B0604020202020204" pitchFamily="34" charset="0"/>
              <a:cs typeface="Arial" panose="020B0604020202020204" pitchFamily="34" charset="0"/>
            </a:endParaRPr>
          </a:p>
        </p:txBody>
      </p:sp>
      <p:sp>
        <p:nvSpPr>
          <p:cNvPr id="28" name="文本框 27"/>
          <p:cNvSpPr txBox="1"/>
          <p:nvPr/>
        </p:nvSpPr>
        <p:spPr>
          <a:xfrm>
            <a:off x="12744926" y="5935112"/>
            <a:ext cx="4785360" cy="653962"/>
          </a:xfrm>
          <a:prstGeom prst="rect">
            <a:avLst/>
          </a:prstGeom>
          <a:noFill/>
        </p:spPr>
        <p:txBody>
          <a:bodyPr wrap="square" rtlCol="0">
            <a:spAutoFit/>
          </a:bodyPr>
          <a:lstStyle/>
          <a:p>
            <a:pPr marL="0" marR="0" lvl="0" indent="0" algn="ctr" defTabSz="3507740" rtl="0" eaLnBrk="1" fontAlgn="auto" latinLnBrk="0" hangingPunct="1">
              <a:lnSpc>
                <a:spcPts val="4230"/>
              </a:lnSpc>
              <a:spcBef>
                <a:spcPts val="0"/>
              </a:spcBef>
              <a:spcAft>
                <a:spcPts val="1105"/>
              </a:spcAft>
              <a:buClrTx/>
              <a:buSzTx/>
              <a:buFontTx/>
              <a:buNone/>
              <a:defRPr/>
            </a:pPr>
            <a:r>
              <a:rPr kumimoji="0" lang="en-US" altLang="zh-CN" sz="5400" b="1" i="0" u="none" strike="noStrike" kern="1200" cap="none" spc="0" normalizeH="0" baseline="0" noProof="0" dirty="0">
                <a:ln>
                  <a:noFill/>
                </a:ln>
                <a:solidFill>
                  <a:srgbClr val="005BBB"/>
                </a:solidFill>
                <a:effectLst/>
                <a:uLnTx/>
                <a:uFillTx/>
                <a:latin typeface="Arial" panose="020B0604020202020204"/>
                <a:ea typeface="等线" panose="02010600030101010101" pitchFamily="2" charset="-122"/>
                <a:cs typeface="+mn-cs"/>
              </a:rPr>
              <a:t>Abstract</a:t>
            </a:r>
            <a:endParaRPr kumimoji="0" lang="en-US" altLang="zh-CN" sz="5400" b="1" i="0" u="none" strike="noStrike" kern="1200" cap="none" spc="0" normalizeH="0" baseline="0" noProof="0" dirty="0">
              <a:ln>
                <a:noFill/>
              </a:ln>
              <a:solidFill>
                <a:srgbClr val="005BBB"/>
              </a:solidFill>
              <a:effectLst/>
              <a:uLnTx/>
              <a:uFillTx/>
              <a:latin typeface="Arial" panose="020B0604020202020204"/>
              <a:ea typeface="等线" panose="02010600030101010101" pitchFamily="2" charset="-122"/>
              <a:cs typeface="+mn-cs"/>
            </a:endParaRPr>
          </a:p>
        </p:txBody>
      </p:sp>
      <p:sp>
        <p:nvSpPr>
          <p:cNvPr id="36" name="文本框 35"/>
          <p:cNvSpPr txBox="1"/>
          <p:nvPr/>
        </p:nvSpPr>
        <p:spPr>
          <a:xfrm>
            <a:off x="10862310" y="20215225"/>
            <a:ext cx="11969750" cy="633730"/>
          </a:xfrm>
          <a:prstGeom prst="rect">
            <a:avLst/>
          </a:prstGeom>
          <a:noFill/>
        </p:spPr>
        <p:txBody>
          <a:bodyPr wrap="square" rtlCol="0">
            <a:spAutoFit/>
          </a:bodyPr>
          <a:lstStyle/>
          <a:p>
            <a:pPr marL="0" marR="0" lvl="0" indent="0" algn="l" defTabSz="3507740" rtl="0" eaLnBrk="1" fontAlgn="auto" latinLnBrk="0" hangingPunct="1">
              <a:lnSpc>
                <a:spcPts val="4230"/>
              </a:lnSpc>
              <a:spcBef>
                <a:spcPts val="0"/>
              </a:spcBef>
              <a:spcAft>
                <a:spcPts val="1105"/>
              </a:spcAft>
              <a:buClrTx/>
              <a:buSzTx/>
              <a:buFontTx/>
              <a:buNone/>
              <a:defRPr/>
            </a:pPr>
            <a:r>
              <a:rPr kumimoji="0" lang="en-US" altLang="zh-CN" sz="5400" b="1" i="0" u="none" strike="noStrike" kern="1200" cap="none" spc="0" normalizeH="0" baseline="0" noProof="0" dirty="0">
                <a:ln>
                  <a:noFill/>
                </a:ln>
                <a:solidFill>
                  <a:schemeClr val="bg1"/>
                </a:solidFill>
                <a:effectLst/>
                <a:uLnTx/>
                <a:uFillTx/>
                <a:latin typeface="Arial" panose="020B0604020202020204"/>
                <a:ea typeface="+mn-ea"/>
                <a:cs typeface="+mn-cs"/>
              </a:rPr>
              <a:t>Design and Implemetation</a:t>
            </a:r>
            <a:endParaRPr kumimoji="0" lang="en-US" altLang="zh-CN" sz="5400" b="1" i="0" u="none" strike="noStrike" kern="1200" cap="none" spc="0" normalizeH="0" baseline="0" noProof="0" dirty="0">
              <a:ln>
                <a:noFill/>
              </a:ln>
              <a:solidFill>
                <a:schemeClr val="bg1"/>
              </a:solidFill>
              <a:effectLst/>
              <a:uLnTx/>
              <a:uFillTx/>
              <a:latin typeface="Arial" panose="020B0604020202020204"/>
              <a:ea typeface="+mn-ea"/>
              <a:cs typeface="+mn-cs"/>
            </a:endParaRPr>
          </a:p>
        </p:txBody>
      </p:sp>
      <p:sp>
        <p:nvSpPr>
          <p:cNvPr id="42" name="文本框 41"/>
          <p:cNvSpPr txBox="1"/>
          <p:nvPr/>
        </p:nvSpPr>
        <p:spPr>
          <a:xfrm>
            <a:off x="19991595" y="34040276"/>
            <a:ext cx="4154522" cy="633730"/>
          </a:xfrm>
          <a:prstGeom prst="rect">
            <a:avLst/>
          </a:prstGeom>
          <a:noFill/>
        </p:spPr>
        <p:txBody>
          <a:bodyPr wrap="square" rtlCol="0">
            <a:spAutoFit/>
          </a:bodyPr>
          <a:lstStyle/>
          <a:p>
            <a:pPr marL="0" marR="0" lvl="0" indent="0" algn="ctr" defTabSz="3507740" rtl="0" eaLnBrk="1" fontAlgn="auto" latinLnBrk="0" hangingPunct="1">
              <a:lnSpc>
                <a:spcPts val="4230"/>
              </a:lnSpc>
              <a:spcBef>
                <a:spcPts val="0"/>
              </a:spcBef>
              <a:spcAft>
                <a:spcPts val="1105"/>
              </a:spcAft>
              <a:buClrTx/>
              <a:buSzTx/>
              <a:buFontTx/>
              <a:buNone/>
              <a:defRPr/>
            </a:pPr>
            <a:r>
              <a:rPr kumimoji="0" lang="en-US" altLang="zh-CN" sz="3600" b="1" i="0" u="none" strike="noStrike" kern="1200" cap="none" spc="0" normalizeH="0" baseline="0" noProof="0" dirty="0">
                <a:ln>
                  <a:noFill/>
                </a:ln>
                <a:solidFill>
                  <a:schemeClr val="tx2"/>
                </a:solidFill>
                <a:effectLst/>
                <a:uLnTx/>
                <a:uFillTx/>
                <a:latin typeface="Arial" panose="020B0604020202020204"/>
                <a:ea typeface="+mn-ea"/>
                <a:cs typeface="+mn-cs"/>
              </a:rPr>
              <a:t>Conclusion</a:t>
            </a:r>
            <a:endParaRPr kumimoji="0" lang="en-US" altLang="zh-CN" sz="3600" b="1" i="0" u="none" strike="noStrike" kern="1200" cap="none" spc="0" normalizeH="0" baseline="0" noProof="0" dirty="0">
              <a:ln>
                <a:noFill/>
              </a:ln>
              <a:solidFill>
                <a:schemeClr val="tx2"/>
              </a:solidFill>
              <a:effectLst/>
              <a:uLnTx/>
              <a:uFillTx/>
              <a:latin typeface="Arial" panose="020B0604020202020204"/>
              <a:ea typeface="+mn-ea"/>
              <a:cs typeface="+mn-cs"/>
            </a:endParaRPr>
          </a:p>
        </p:txBody>
      </p:sp>
      <p:sp>
        <p:nvSpPr>
          <p:cNvPr id="43" name="文本框 42"/>
          <p:cNvSpPr txBox="1"/>
          <p:nvPr/>
        </p:nvSpPr>
        <p:spPr>
          <a:xfrm>
            <a:off x="14656763" y="12578060"/>
            <a:ext cx="14103410" cy="7109639"/>
          </a:xfrm>
          <a:prstGeom prst="rect">
            <a:avLst/>
          </a:prstGeom>
          <a:noFill/>
        </p:spPr>
        <p:txBody>
          <a:bodyPr wrap="square" rtlCol="0">
            <a:spAutoFit/>
          </a:bodyPr>
          <a:lstStyle/>
          <a:p>
            <a:pPr marL="612140" algn="just"/>
            <a:r>
              <a:rPr lang="en-US" altLang="zh-CN" sz="2800" dirty="0">
                <a:solidFill>
                  <a:srgbClr val="666666"/>
                </a:solidFill>
                <a:latin typeface="Arial" panose="020B0604020202020204" pitchFamily="34" charset="0"/>
                <a:ea typeface="黑体" panose="02010609060101010101" pitchFamily="49" charset="-122"/>
                <a:cs typeface="Arial" panose="020B0604020202020204" pitchFamily="34" charset="0"/>
              </a:rPr>
              <a:t>information, which then will be uploaded to the IoT platform via MQTT protocol for message storage and exchange. This project focuses on vehicle position and speed, which are collected by GPS modules cooperate with Arduino.</a:t>
            </a:r>
            <a:endParaRPr lang="en-US" altLang="zh-CN" sz="2800" dirty="0">
              <a:solidFill>
                <a:srgbClr val="666666"/>
              </a:solidFill>
              <a:latin typeface="Arial" panose="020B0604020202020204" pitchFamily="34" charset="0"/>
              <a:ea typeface="黑体" panose="02010609060101010101" pitchFamily="49" charset="-122"/>
              <a:cs typeface="Arial" panose="020B0604020202020204" pitchFamily="34" charset="0"/>
            </a:endParaRPr>
          </a:p>
          <a:p>
            <a:pPr marL="571500" indent="-571500">
              <a:buFont typeface="Arial" panose="020B0604020202020204" pitchFamily="34" charset="0"/>
              <a:buChar char="•"/>
              <a:defRPr/>
            </a:pPr>
            <a:r>
              <a:rPr lang="en-US" altLang="zh-CN" sz="3200" b="1" dirty="0">
                <a:solidFill>
                  <a:schemeClr val="accent2">
                    <a:lumMod val="75000"/>
                  </a:schemeClr>
                </a:solidFill>
                <a:latin typeface="Arial" panose="020B0604020202020204" pitchFamily="34" charset="0"/>
                <a:ea typeface="黑体" panose="02010609060101010101" pitchFamily="49" charset="-122"/>
                <a:cs typeface="Arial" panose="020B0604020202020204" pitchFamily="34" charset="0"/>
              </a:rPr>
              <a:t>Network deployment</a:t>
            </a:r>
            <a:endParaRPr lang="en-US" altLang="zh-CN" sz="3200" b="1" dirty="0">
              <a:solidFill>
                <a:schemeClr val="accent2">
                  <a:lumMod val="75000"/>
                </a:schemeClr>
              </a:solidFill>
              <a:latin typeface="Arial" panose="020B0604020202020204" pitchFamily="34" charset="0"/>
              <a:ea typeface="黑体" panose="02010609060101010101" pitchFamily="49" charset="-122"/>
              <a:cs typeface="Arial" panose="020B0604020202020204" pitchFamily="34" charset="0"/>
            </a:endParaRPr>
          </a:p>
          <a:p>
            <a:pPr marL="612140" algn="just">
              <a:defRPr/>
            </a:pPr>
            <a:r>
              <a:rPr lang="en-US" altLang="zh-CN" sz="2800" dirty="0">
                <a:solidFill>
                  <a:srgbClr val="666666"/>
                </a:solidFill>
                <a:latin typeface="Arial" panose="020B0604020202020204" pitchFamily="34" charset="0"/>
                <a:ea typeface="黑体" panose="02010609060101010101" pitchFamily="49" charset="-122"/>
                <a:cs typeface="Arial" panose="020B0604020202020204" pitchFamily="34" charset="0"/>
              </a:rPr>
              <a:t>Network deployment includes configuration of an IoT platform and a network middleware. Alibaba Cloud is selected as the IoT cloud platform,</a:t>
            </a:r>
            <a:r>
              <a:rPr lang="zh-CN" altLang="en-US" sz="2800" dirty="0">
                <a:solidFill>
                  <a:srgbClr val="666666"/>
                </a:solidFill>
                <a:latin typeface="Arial" panose="020B0604020202020204" pitchFamily="34" charset="0"/>
                <a:ea typeface="黑体" panose="02010609060101010101" pitchFamily="49" charset="-122"/>
                <a:cs typeface="Arial" panose="020B0604020202020204" pitchFamily="34" charset="0"/>
              </a:rPr>
              <a:t> </a:t>
            </a:r>
            <a:r>
              <a:rPr lang="en-US" altLang="zh-CN" sz="2800" dirty="0">
                <a:solidFill>
                  <a:srgbClr val="666666"/>
                </a:solidFill>
                <a:latin typeface="Arial" panose="020B0604020202020204" pitchFamily="34" charset="0"/>
                <a:ea typeface="黑体" panose="02010609060101010101" pitchFamily="49" charset="-122"/>
                <a:cs typeface="Arial" panose="020B0604020202020204" pitchFamily="34" charset="0"/>
              </a:rPr>
              <a:t>where</a:t>
            </a:r>
            <a:r>
              <a:rPr lang="zh-CN" altLang="en-US" sz="2800" dirty="0">
                <a:solidFill>
                  <a:srgbClr val="666666"/>
                </a:solidFill>
                <a:latin typeface="Arial" panose="020B0604020202020204" pitchFamily="34" charset="0"/>
                <a:ea typeface="黑体" panose="02010609060101010101" pitchFamily="49" charset="-122"/>
                <a:cs typeface="Arial" panose="020B0604020202020204" pitchFamily="34" charset="0"/>
              </a:rPr>
              <a:t> </a:t>
            </a:r>
            <a:r>
              <a:rPr lang="en-US" altLang="zh-CN" sz="2800" dirty="0">
                <a:solidFill>
                  <a:srgbClr val="666666"/>
                </a:solidFill>
                <a:latin typeface="Arial" panose="020B0604020202020204" pitchFamily="34" charset="0"/>
                <a:ea typeface="黑体" panose="02010609060101010101" pitchFamily="49" charset="-122"/>
                <a:cs typeface="Arial" panose="020B0604020202020204" pitchFamily="34" charset="0"/>
              </a:rPr>
              <a:t>a MQTT</a:t>
            </a:r>
            <a:r>
              <a:rPr lang="zh-CN" altLang="en-US" sz="2800" dirty="0">
                <a:solidFill>
                  <a:srgbClr val="666666"/>
                </a:solidFill>
                <a:latin typeface="Arial" panose="020B0604020202020204" pitchFamily="34" charset="0"/>
                <a:ea typeface="黑体" panose="02010609060101010101" pitchFamily="49" charset="-122"/>
                <a:cs typeface="Arial" panose="020B0604020202020204" pitchFamily="34" charset="0"/>
              </a:rPr>
              <a:t> </a:t>
            </a:r>
            <a:r>
              <a:rPr lang="en-US" altLang="zh-CN" sz="2800" dirty="0">
                <a:solidFill>
                  <a:srgbClr val="666666"/>
                </a:solidFill>
                <a:latin typeface="Arial" panose="020B0604020202020204" pitchFamily="34" charset="0"/>
                <a:ea typeface="黑体" panose="02010609060101010101" pitchFamily="49" charset="-122"/>
                <a:cs typeface="Arial" panose="020B0604020202020204" pitchFamily="34" charset="0"/>
              </a:rPr>
              <a:t>broker</a:t>
            </a:r>
            <a:r>
              <a:rPr lang="zh-CN" altLang="en-US" sz="2800" dirty="0">
                <a:solidFill>
                  <a:srgbClr val="666666"/>
                </a:solidFill>
                <a:latin typeface="Arial" panose="020B0604020202020204" pitchFamily="34" charset="0"/>
                <a:ea typeface="黑体" panose="02010609060101010101" pitchFamily="49" charset="-122"/>
                <a:cs typeface="Arial" panose="020B0604020202020204" pitchFamily="34" charset="0"/>
              </a:rPr>
              <a:t> </a:t>
            </a:r>
            <a:r>
              <a:rPr lang="en-US" altLang="zh-CN" sz="2800" dirty="0">
                <a:solidFill>
                  <a:srgbClr val="666666"/>
                </a:solidFill>
                <a:latin typeface="Arial" panose="020B0604020202020204" pitchFamily="34" charset="0"/>
                <a:ea typeface="黑体" panose="02010609060101010101" pitchFamily="49" charset="-122"/>
                <a:cs typeface="Arial" panose="020B0604020202020204" pitchFamily="34" charset="0"/>
              </a:rPr>
              <a:t>is</a:t>
            </a:r>
            <a:r>
              <a:rPr lang="zh-CN" altLang="en-US" sz="2800" dirty="0">
                <a:solidFill>
                  <a:srgbClr val="666666"/>
                </a:solidFill>
                <a:latin typeface="Arial" panose="020B0604020202020204" pitchFamily="34" charset="0"/>
                <a:ea typeface="黑体" panose="02010609060101010101" pitchFamily="49" charset="-122"/>
                <a:cs typeface="Arial" panose="020B0604020202020204" pitchFamily="34" charset="0"/>
              </a:rPr>
              <a:t> </a:t>
            </a:r>
            <a:r>
              <a:rPr lang="en-US" altLang="zh-CN" sz="2800" dirty="0">
                <a:solidFill>
                  <a:srgbClr val="666666"/>
                </a:solidFill>
                <a:latin typeface="Arial" panose="020B0604020202020204" pitchFamily="34" charset="0"/>
                <a:ea typeface="黑体" panose="02010609060101010101" pitchFamily="49" charset="-122"/>
                <a:cs typeface="Arial" panose="020B0604020202020204" pitchFamily="34" charset="0"/>
              </a:rPr>
              <a:t>integrated</a:t>
            </a:r>
            <a:r>
              <a:rPr lang="zh-CN" altLang="en-US" sz="2800" dirty="0">
                <a:solidFill>
                  <a:srgbClr val="666666"/>
                </a:solidFill>
                <a:latin typeface="Arial" panose="020B0604020202020204" pitchFamily="34" charset="0"/>
                <a:ea typeface="黑体" panose="02010609060101010101" pitchFamily="49" charset="-122"/>
                <a:cs typeface="Arial" panose="020B0604020202020204" pitchFamily="34" charset="0"/>
              </a:rPr>
              <a:t> </a:t>
            </a:r>
            <a:r>
              <a:rPr lang="en-US" altLang="zh-CN" sz="2800" dirty="0">
                <a:solidFill>
                  <a:srgbClr val="666666"/>
                </a:solidFill>
                <a:latin typeface="Arial" panose="020B0604020202020204" pitchFamily="34" charset="0"/>
                <a:ea typeface="黑体" panose="02010609060101010101" pitchFamily="49" charset="-122"/>
                <a:cs typeface="Arial" panose="020B0604020202020204" pitchFamily="34" charset="0"/>
              </a:rPr>
              <a:t>to coordinate data format and guarantee cloud communication between sensors system and the middleware.</a:t>
            </a:r>
            <a:endParaRPr lang="en-US" altLang="zh-CN" sz="2800" dirty="0">
              <a:solidFill>
                <a:srgbClr val="666666"/>
              </a:solidFill>
              <a:latin typeface="Arial" panose="020B0604020202020204" pitchFamily="34" charset="0"/>
              <a:ea typeface="黑体" panose="02010609060101010101" pitchFamily="49" charset="-122"/>
              <a:cs typeface="Arial" panose="020B0604020202020204" pitchFamily="34" charset="0"/>
            </a:endParaRPr>
          </a:p>
          <a:p>
            <a:pPr marL="612140" algn="just">
              <a:defRPr/>
            </a:pPr>
            <a:r>
              <a:rPr kumimoji="0" lang="en-US" altLang="zh-CN" sz="2800" b="0" i="0" u="none" strike="noStrike" kern="1200" cap="none" spc="0" normalizeH="0" baseline="0" noProof="0" dirty="0">
                <a:ln>
                  <a:noFill/>
                </a:ln>
                <a:solidFill>
                  <a:srgbClr val="666666"/>
                </a:solidFill>
                <a:effectLst/>
                <a:uLnTx/>
                <a:uFillTx/>
                <a:latin typeface="Arial" panose="020B0604020202020204" pitchFamily="34" charset="0"/>
                <a:ea typeface="黑体" panose="02010609060101010101" pitchFamily="49" charset="-122"/>
                <a:cs typeface="Arial" panose="020B0604020202020204" pitchFamily="34" charset="0"/>
              </a:rPr>
              <a:t>The middleware is independently designed in this project to fetch and forward messages from one network terminal to the other one.</a:t>
            </a:r>
            <a:endParaRPr kumimoji="0" lang="en-US" altLang="zh-CN" sz="2800" b="0" i="0" u="none" strike="noStrike" kern="1200" cap="none" spc="0" normalizeH="0" baseline="0" noProof="0" dirty="0">
              <a:ln>
                <a:noFill/>
              </a:ln>
              <a:solidFill>
                <a:srgbClr val="666666"/>
              </a:solidFill>
              <a:effectLst/>
              <a:uLnTx/>
              <a:uFillTx/>
              <a:latin typeface="Arial" panose="020B0604020202020204" pitchFamily="34" charset="0"/>
              <a:ea typeface="黑体" panose="02010609060101010101" pitchFamily="49" charset="-122"/>
              <a:cs typeface="Arial" panose="020B0604020202020204" pitchFamily="34" charset="0"/>
            </a:endParaRPr>
          </a:p>
          <a:p>
            <a:pPr marL="571500" indent="-571500">
              <a:buFont typeface="Arial" panose="020B0604020202020204" pitchFamily="34" charset="0"/>
              <a:buChar char="•"/>
              <a:defRPr/>
            </a:pPr>
            <a:r>
              <a:rPr lang="en-US" altLang="zh-CN" sz="3200" b="1" dirty="0">
                <a:solidFill>
                  <a:schemeClr val="accent2">
                    <a:lumMod val="75000"/>
                  </a:schemeClr>
                </a:solidFill>
                <a:latin typeface="Arial" panose="020B0604020202020204" pitchFamily="34" charset="0"/>
                <a:ea typeface="黑体" panose="02010609060101010101" pitchFamily="49" charset="-122"/>
                <a:cs typeface="Arial" panose="020B0604020202020204" pitchFamily="34" charset="0"/>
              </a:rPr>
              <a:t>Virtual simulation platform</a:t>
            </a:r>
            <a:endParaRPr lang="en-US" altLang="zh-CN" sz="3200" b="1" dirty="0">
              <a:solidFill>
                <a:schemeClr val="accent2">
                  <a:lumMod val="75000"/>
                </a:schemeClr>
              </a:solidFill>
              <a:latin typeface="Arial" panose="020B0604020202020204" pitchFamily="34" charset="0"/>
              <a:ea typeface="黑体" panose="02010609060101010101" pitchFamily="49" charset="-122"/>
              <a:cs typeface="Arial" panose="020B0604020202020204" pitchFamily="34" charset="0"/>
            </a:endParaRPr>
          </a:p>
          <a:p>
            <a:pPr marL="539750" algn="just">
              <a:defRPr/>
            </a:pPr>
            <a:r>
              <a:rPr lang="en-US" altLang="zh-CN" sz="2800" dirty="0">
                <a:solidFill>
                  <a:srgbClr val="666666"/>
                </a:solidFill>
                <a:latin typeface="Arial" panose="020B0604020202020204" pitchFamily="34" charset="0"/>
                <a:ea typeface="黑体" panose="02010609060101010101" pitchFamily="49" charset="-122"/>
                <a:cs typeface="Arial" panose="020B0604020202020204" pitchFamily="34" charset="0"/>
              </a:rPr>
              <a:t>This component is based on the integrated Simulation platform for Conventional, Connected, and Automated Driving(</a:t>
            </a:r>
            <a:r>
              <a:rPr lang="zh-CN" altLang="en-US" sz="2800" dirty="0">
                <a:solidFill>
                  <a:srgbClr val="666666"/>
                </a:solidFill>
                <a:latin typeface="Arial" panose="020B0604020202020204" pitchFamily="34" charset="0"/>
                <a:ea typeface="黑体" panose="02010609060101010101" pitchFamily="49" charset="-122"/>
                <a:cs typeface="Arial" panose="020B0604020202020204" pitchFamily="34" charset="0"/>
              </a:rPr>
              <a:t> </a:t>
            </a:r>
            <a:r>
              <a:rPr lang="en-US" altLang="zh-CN" sz="2800" dirty="0" err="1">
                <a:solidFill>
                  <a:srgbClr val="666666"/>
                </a:solidFill>
                <a:latin typeface="Arial" panose="020B0604020202020204" pitchFamily="34" charset="0"/>
                <a:ea typeface="黑体" panose="02010609060101010101" pitchFamily="49" charset="-122"/>
                <a:cs typeface="Arial" panose="020B0604020202020204" pitchFamily="34" charset="0"/>
              </a:rPr>
              <a:t>SimCCAD</a:t>
            </a:r>
            <a:r>
              <a:rPr lang="en-US" altLang="zh-CN" sz="2800" dirty="0">
                <a:solidFill>
                  <a:srgbClr val="666666"/>
                </a:solidFill>
                <a:latin typeface="Arial" panose="020B0604020202020204" pitchFamily="34" charset="0"/>
                <a:ea typeface="黑体" panose="02010609060101010101" pitchFamily="49" charset="-122"/>
                <a:cs typeface="Arial" panose="020B0604020202020204" pitchFamily="34" charset="0"/>
              </a:rPr>
              <a:t>), which tightly combines the core components of V2X (vehicle to everything) communication, traffic networks, and autonomous/conventional vehicle model. In this project, the open-source simulator </a:t>
            </a:r>
            <a:r>
              <a:rPr lang="en-US" altLang="zh-CN" sz="2800" dirty="0" err="1">
                <a:solidFill>
                  <a:srgbClr val="666666"/>
                </a:solidFill>
                <a:latin typeface="Arial" panose="020B0604020202020204" pitchFamily="34" charset="0"/>
                <a:ea typeface="黑体" panose="02010609060101010101" pitchFamily="49" charset="-122"/>
                <a:cs typeface="Arial" panose="020B0604020202020204" pitchFamily="34" charset="0"/>
              </a:rPr>
              <a:t>Webots</a:t>
            </a:r>
            <a:r>
              <a:rPr lang="en-US" altLang="zh-CN" sz="2800" dirty="0">
                <a:solidFill>
                  <a:srgbClr val="666666"/>
                </a:solidFill>
                <a:latin typeface="Arial" panose="020B0604020202020204" pitchFamily="34" charset="0"/>
                <a:ea typeface="黑体" panose="02010609060101010101" pitchFamily="49" charset="-122"/>
                <a:cs typeface="Arial" panose="020B0604020202020204" pitchFamily="34" charset="0"/>
              </a:rPr>
              <a:t> is applied to construct digital replica of real-world traffic environment.</a:t>
            </a:r>
            <a:endParaRPr kumimoji="0" lang="en-US" altLang="zh-CN" sz="3600" b="0" i="0" u="none" strike="noStrike" kern="1200" cap="none" spc="0" normalizeH="0" baseline="0" noProof="0" dirty="0">
              <a:ln>
                <a:noFill/>
              </a:ln>
              <a:solidFill>
                <a:srgbClr val="666666"/>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3" name="矩形: 圆角 2"/>
          <p:cNvSpPr/>
          <p:nvPr/>
        </p:nvSpPr>
        <p:spPr>
          <a:xfrm>
            <a:off x="661191" y="27873081"/>
            <a:ext cx="14315779" cy="5867868"/>
          </a:xfrm>
          <a:prstGeom prst="roundRect">
            <a:avLst/>
          </a:prstGeom>
          <a:solidFill>
            <a:schemeClr val="accent5">
              <a:lumMod val="20000"/>
              <a:lumOff val="80000"/>
            </a:schemeClr>
          </a:solidFill>
          <a:ln>
            <a:solidFill>
              <a:srgbClr val="005B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文本框 38"/>
          <p:cNvSpPr txBox="1"/>
          <p:nvPr/>
        </p:nvSpPr>
        <p:spPr>
          <a:xfrm>
            <a:off x="2725323" y="27923337"/>
            <a:ext cx="10901796" cy="630942"/>
          </a:xfrm>
          <a:prstGeom prst="rect">
            <a:avLst/>
          </a:prstGeom>
          <a:noFill/>
        </p:spPr>
        <p:txBody>
          <a:bodyPr wrap="square" rtlCol="0">
            <a:spAutoFit/>
          </a:bodyPr>
          <a:lstStyle/>
          <a:p>
            <a:pPr algn="ctr" defTabSz="3686810">
              <a:lnSpc>
                <a:spcPts val="4230"/>
              </a:lnSpc>
              <a:spcBef>
                <a:spcPts val="600"/>
              </a:spcBef>
              <a:spcAft>
                <a:spcPts val="600"/>
              </a:spcAft>
              <a:defRPr/>
            </a:pPr>
            <a:r>
              <a:rPr lang="en-US" altLang="zh-CN" sz="3600" b="1" dirty="0">
                <a:solidFill>
                  <a:schemeClr val="tx2"/>
                </a:solidFill>
                <a:latin typeface="Arial" panose="020B0604020202020204" pitchFamily="34" charset="0"/>
                <a:cs typeface="Arial" panose="020B0604020202020204" pitchFamily="34" charset="0"/>
              </a:rPr>
              <a:t>Visualization in Vehicle Driving Simulator</a:t>
            </a:r>
            <a:r>
              <a:rPr lang="en-US" altLang="zh-CN" sz="3600" dirty="0">
                <a:solidFill>
                  <a:srgbClr val="666666"/>
                </a:solidFill>
                <a:latin typeface="Arial" panose="020B0604020202020204" pitchFamily="34" charset="0"/>
                <a:ea typeface="黑体" panose="02010609060101010101" pitchFamily="49" charset="-122"/>
                <a:cs typeface="Arial" panose="020B0604020202020204" pitchFamily="34" charset="0"/>
              </a:rPr>
              <a:t> </a:t>
            </a:r>
            <a:endParaRPr lang="zh-CN" altLang="zh-CN" sz="3600" dirty="0">
              <a:solidFill>
                <a:srgbClr val="666666"/>
              </a:solidFill>
              <a:latin typeface="Arial" panose="020B0604020202020204" pitchFamily="34" charset="0"/>
              <a:ea typeface="黑体" panose="02010609060101010101" pitchFamily="49" charset="-122"/>
              <a:cs typeface="Arial" panose="020B0604020202020204" pitchFamily="34" charset="0"/>
            </a:endParaRPr>
          </a:p>
        </p:txBody>
      </p:sp>
      <p:sp>
        <p:nvSpPr>
          <p:cNvPr id="6" name="도넛 25"/>
          <p:cNvSpPr/>
          <p:nvPr/>
        </p:nvSpPr>
        <p:spPr>
          <a:xfrm rot="2692842">
            <a:off x="13407777" y="25919626"/>
            <a:ext cx="3514363" cy="3478637"/>
          </a:xfrm>
          <a:custGeom>
            <a:avLst/>
            <a:gdLst/>
            <a:ahLst/>
            <a:cxnLst/>
            <a:rect l="l" t="t" r="r" b="b"/>
            <a:pathLst>
              <a:path w="2440467" h="2439746">
                <a:moveTo>
                  <a:pt x="2440467" y="1306919"/>
                </a:moveTo>
                <a:cubicBezTo>
                  <a:pt x="2400867" y="1888750"/>
                  <a:pt x="1953658" y="2358372"/>
                  <a:pt x="1381918" y="2432355"/>
                </a:cubicBezTo>
                <a:lnTo>
                  <a:pt x="1220717" y="2123087"/>
                </a:lnTo>
                <a:lnTo>
                  <a:pt x="1385387" y="1807165"/>
                </a:lnTo>
                <a:cubicBezTo>
                  <a:pt x="1613243" y="1745899"/>
                  <a:pt x="1786761" y="1554353"/>
                  <a:pt x="1822991" y="1317203"/>
                </a:cubicBezTo>
                <a:lnTo>
                  <a:pt x="2121864" y="1472986"/>
                </a:lnTo>
                <a:close/>
                <a:moveTo>
                  <a:pt x="343461" y="1220048"/>
                </a:moveTo>
                <a:lnTo>
                  <a:pt x="629217" y="1368995"/>
                </a:lnTo>
                <a:cubicBezTo>
                  <a:pt x="686113" y="1604780"/>
                  <a:pt x="881432" y="1785710"/>
                  <a:pt x="1124499" y="1822417"/>
                </a:cubicBezTo>
                <a:lnTo>
                  <a:pt x="967779" y="2123087"/>
                </a:lnTo>
                <a:lnTo>
                  <a:pt x="1132833" y="2439746"/>
                </a:lnTo>
                <a:cubicBezTo>
                  <a:pt x="555724" y="2399973"/>
                  <a:pt x="89221" y="1959177"/>
                  <a:pt x="10233" y="1393739"/>
                </a:cubicBezTo>
                <a:close/>
                <a:moveTo>
                  <a:pt x="1053270" y="8686"/>
                </a:moveTo>
                <a:lnTo>
                  <a:pt x="1216872" y="322559"/>
                </a:lnTo>
                <a:lnTo>
                  <a:pt x="1054719" y="633653"/>
                </a:lnTo>
                <a:cubicBezTo>
                  <a:pt x="831336" y="694254"/>
                  <a:pt x="660100" y="879781"/>
                  <a:pt x="618925" y="1110692"/>
                </a:cubicBezTo>
                <a:lnTo>
                  <a:pt x="343461" y="967110"/>
                </a:lnTo>
                <a:lnTo>
                  <a:pt x="0" y="1146134"/>
                </a:lnTo>
                <a:cubicBezTo>
                  <a:pt x="33691" y="560471"/>
                  <a:pt x="480271" y="85796"/>
                  <a:pt x="1053270" y="8686"/>
                </a:cubicBezTo>
                <a:close/>
                <a:moveTo>
                  <a:pt x="1301681" y="0"/>
                </a:moveTo>
                <a:cubicBezTo>
                  <a:pt x="1885926" y="36864"/>
                  <a:pt x="2358281" y="484697"/>
                  <a:pt x="2432889" y="1057931"/>
                </a:cubicBezTo>
                <a:lnTo>
                  <a:pt x="2121864" y="1220048"/>
                </a:lnTo>
                <a:lnTo>
                  <a:pt x="1808143" y="1056526"/>
                </a:lnTo>
                <a:cubicBezTo>
                  <a:pt x="1747050" y="827525"/>
                  <a:pt x="1554432" y="653188"/>
                  <a:pt x="1316030" y="617589"/>
                </a:cubicBezTo>
                <a:lnTo>
                  <a:pt x="1469810" y="322559"/>
                </a:lnTo>
                <a:close/>
              </a:path>
            </a:pathLst>
          </a:cu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pic>
        <p:nvPicPr>
          <p:cNvPr id="9" name="图片 8"/>
          <p:cNvPicPr>
            <a:picLocks noChangeAspect="1"/>
          </p:cNvPicPr>
          <p:nvPr/>
        </p:nvPicPr>
        <p:blipFill rotWithShape="1">
          <a:blip r:embed="rId4">
            <a:clrChange>
              <a:clrFrom>
                <a:srgbClr val="FFFFFF">
                  <a:alpha val="100000"/>
                </a:srgbClr>
              </a:clrFrom>
              <a:clrTo>
                <a:srgbClr val="FFFFFF">
                  <a:alpha val="100000"/>
                  <a:alpha val="0"/>
                </a:srgbClr>
              </a:clrTo>
            </a:clrChange>
            <a:extLst>
              <a:ext uri="{28A0092B-C50C-407E-A947-70E740481C1C}">
                <a14:useLocalDpi xmlns:a14="http://schemas.microsoft.com/office/drawing/2010/main" val="0"/>
              </a:ext>
            </a:extLst>
          </a:blip>
          <a:srcRect l="3193" t="4111" r="3266" b="5315"/>
          <a:stretch>
            <a:fillRect/>
          </a:stretch>
        </p:blipFill>
        <p:spPr bwMode="auto">
          <a:xfrm>
            <a:off x="742950" y="29397325"/>
            <a:ext cx="5591175" cy="4369435"/>
          </a:xfrm>
          <a:prstGeom prst="rect">
            <a:avLst/>
          </a:prstGeom>
          <a:noFill/>
          <a:ln>
            <a:noFill/>
          </a:ln>
        </p:spPr>
      </p:pic>
      <p:sp>
        <p:nvSpPr>
          <p:cNvPr id="10" name="文本框 9"/>
          <p:cNvSpPr txBox="1"/>
          <p:nvPr/>
        </p:nvSpPr>
        <p:spPr>
          <a:xfrm>
            <a:off x="6377355" y="29397728"/>
            <a:ext cx="8326300" cy="4380686"/>
          </a:xfrm>
          <a:prstGeom prst="rect">
            <a:avLst/>
          </a:prstGeom>
          <a:noFill/>
        </p:spPr>
        <p:txBody>
          <a:bodyPr wrap="square" rtlCol="0">
            <a:spAutoFit/>
          </a:bodyPr>
          <a:lstStyle/>
          <a:p>
            <a:pPr marL="342900" marR="0" lvl="0" indent="-342900" algn="just" defTabSz="350774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en-US" altLang="zh-CN" sz="2400" b="1" i="0" u="none" strike="noStrike" kern="1200" cap="none" spc="0" normalizeH="0" baseline="0" noProof="0" dirty="0">
                <a:ln>
                  <a:noFill/>
                </a:ln>
                <a:solidFill>
                  <a:schemeClr val="accent2">
                    <a:lumMod val="75000"/>
                  </a:schemeClr>
                </a:solidFill>
                <a:effectLst/>
                <a:uLnTx/>
                <a:uFillTx/>
                <a:latin typeface="Arial" panose="020B0604020202020204" pitchFamily="34" charset="0"/>
                <a:ea typeface="黑体" panose="02010609060101010101" pitchFamily="49" charset="-122"/>
                <a:cs typeface="Arial" panose="020B0604020202020204" pitchFamily="34" charset="0"/>
              </a:rPr>
              <a:t>Establishment of vehicle model</a:t>
            </a:r>
            <a:endParaRPr kumimoji="0" lang="en-US" altLang="zh-CN" sz="2400" b="1" i="0" u="none" strike="noStrike" kern="1200" cap="none" spc="0" normalizeH="0" baseline="0" noProof="0" dirty="0">
              <a:ln>
                <a:noFill/>
              </a:ln>
              <a:solidFill>
                <a:schemeClr val="accent2">
                  <a:lumMod val="75000"/>
                </a:schemeClr>
              </a:solidFill>
              <a:effectLst/>
              <a:uLnTx/>
              <a:uFillTx/>
              <a:latin typeface="Arial" panose="020B0604020202020204" pitchFamily="34" charset="0"/>
              <a:ea typeface="黑体" panose="02010609060101010101" pitchFamily="49" charset="-122"/>
              <a:cs typeface="Arial" panose="020B0604020202020204" pitchFamily="34" charset="0"/>
            </a:endParaRPr>
          </a:p>
          <a:p>
            <a:pPr marL="360045" marR="0" lvl="0" indent="0" algn="just" defTabSz="3507740" rtl="0" eaLnBrk="1" fontAlgn="auto" latinLnBrk="0" hangingPunct="1">
              <a:lnSpc>
                <a:spcPct val="100000"/>
              </a:lnSpc>
              <a:spcBef>
                <a:spcPts val="0"/>
              </a:spcBef>
              <a:spcAft>
                <a:spcPts val="200"/>
              </a:spcAft>
              <a:buClrTx/>
              <a:buSzTx/>
              <a:buFontTx/>
              <a:buNone/>
              <a:defRPr/>
            </a:pPr>
            <a:r>
              <a:rPr kumimoji="0" lang="en-US" altLang="zh-CN" sz="2400" b="0" i="0" u="none" strike="noStrike" kern="1200" cap="none" spc="0" normalizeH="0" baseline="0" noProof="0" dirty="0">
                <a:ln>
                  <a:noFill/>
                </a:ln>
                <a:solidFill>
                  <a:srgbClr val="666666"/>
                </a:solidFill>
                <a:effectLst/>
                <a:uLnTx/>
                <a:uFillTx/>
                <a:latin typeface="Arial" panose="020B0604020202020204" pitchFamily="34" charset="0"/>
                <a:ea typeface="黑体" panose="02010609060101010101" pitchFamily="49" charset="-122"/>
                <a:cs typeface="Arial" panose="020B0604020202020204" pitchFamily="34" charset="0"/>
              </a:rPr>
              <a:t>A new type of vehicle is defined in python so that </a:t>
            </a:r>
            <a:r>
              <a:rPr lang="en-US" altLang="zh-CN" sz="2400" dirty="0">
                <a:solidFill>
                  <a:srgbClr val="666666"/>
                </a:solidFill>
                <a:latin typeface="Arial" panose="020B0604020202020204" pitchFamily="34" charset="0"/>
                <a:ea typeface="黑体" panose="02010609060101010101" pitchFamily="49" charset="-122"/>
                <a:cs typeface="Arial" panose="020B0604020202020204" pitchFamily="34" charset="0"/>
              </a:rPr>
              <a:t>W</a:t>
            </a:r>
            <a:r>
              <a:rPr kumimoji="0" lang="en-US" altLang="zh-CN" sz="2400" b="0" i="0" u="none" strike="noStrike" kern="1200" cap="none" spc="0" normalizeH="0" baseline="0" noProof="0" dirty="0" err="1">
                <a:ln>
                  <a:noFill/>
                </a:ln>
                <a:solidFill>
                  <a:srgbClr val="666666"/>
                </a:solidFill>
                <a:effectLst/>
                <a:uLnTx/>
                <a:uFillTx/>
                <a:latin typeface="Arial" panose="020B0604020202020204" pitchFamily="34" charset="0"/>
                <a:ea typeface="黑体" panose="02010609060101010101" pitchFamily="49" charset="-122"/>
                <a:cs typeface="Arial" panose="020B0604020202020204" pitchFamily="34" charset="0"/>
              </a:rPr>
              <a:t>ebots</a:t>
            </a:r>
            <a:r>
              <a:rPr kumimoji="0" lang="en-US" altLang="zh-CN" sz="2400" b="0" i="0" u="none" strike="noStrike" kern="1200" cap="none" spc="0" normalizeH="0" baseline="0" noProof="0" dirty="0">
                <a:ln>
                  <a:noFill/>
                </a:ln>
                <a:solidFill>
                  <a:srgbClr val="666666"/>
                </a:solidFill>
                <a:effectLst/>
                <a:uLnTx/>
                <a:uFillTx/>
                <a:latin typeface="Arial" panose="020B0604020202020204" pitchFamily="34" charset="0"/>
                <a:ea typeface="黑体" panose="02010609060101010101" pitchFamily="49" charset="-122"/>
                <a:cs typeface="Arial" panose="020B0604020202020204" pitchFamily="34" charset="0"/>
              </a:rPr>
              <a:t> functions can support it.</a:t>
            </a:r>
            <a:endParaRPr kumimoji="0" lang="zh-CN" altLang="zh-CN" sz="2400" b="0" i="0" u="none" strike="noStrike" kern="1200" cap="none" spc="0" normalizeH="0" baseline="0" noProof="0" dirty="0">
              <a:ln>
                <a:noFill/>
              </a:ln>
              <a:solidFill>
                <a:srgbClr val="666666"/>
              </a:solidFill>
              <a:effectLst/>
              <a:uLnTx/>
              <a:uFillTx/>
              <a:latin typeface="Arial" panose="020B0604020202020204" pitchFamily="34" charset="0"/>
              <a:ea typeface="黑体" panose="02010609060101010101" pitchFamily="49" charset="-122"/>
              <a:cs typeface="Arial" panose="020B0604020202020204" pitchFamily="34" charset="0"/>
            </a:endParaRPr>
          </a:p>
          <a:p>
            <a:pPr marL="342900" indent="-342900" algn="just">
              <a:spcBef>
                <a:spcPts val="200"/>
              </a:spcBef>
              <a:buFont typeface="Arial" panose="020B0604020202020204" pitchFamily="34" charset="0"/>
              <a:buChar char="•"/>
              <a:defRPr/>
            </a:pPr>
            <a:r>
              <a:rPr lang="en-US" altLang="zh-CN" sz="2400" b="1" dirty="0">
                <a:solidFill>
                  <a:schemeClr val="accent2">
                    <a:lumMod val="75000"/>
                  </a:schemeClr>
                </a:solidFill>
                <a:latin typeface="Arial" panose="020B0604020202020204" pitchFamily="34" charset="0"/>
                <a:ea typeface="黑体" panose="02010609060101010101" pitchFamily="49" charset="-122"/>
                <a:cs typeface="Arial" panose="020B0604020202020204" pitchFamily="34" charset="0"/>
              </a:rPr>
              <a:t>Real-time data binding and conversion</a:t>
            </a:r>
            <a:endParaRPr lang="en-US" altLang="zh-CN" sz="2400" b="1" dirty="0">
              <a:solidFill>
                <a:schemeClr val="accent2">
                  <a:lumMod val="75000"/>
                </a:schemeClr>
              </a:solidFill>
              <a:latin typeface="Arial" panose="020B0604020202020204" pitchFamily="34" charset="0"/>
              <a:ea typeface="黑体" panose="02010609060101010101" pitchFamily="49" charset="-122"/>
              <a:cs typeface="Arial" panose="020B0604020202020204" pitchFamily="34" charset="0"/>
            </a:endParaRPr>
          </a:p>
          <a:p>
            <a:pPr marL="360045" algn="just">
              <a:spcAft>
                <a:spcPts val="200"/>
              </a:spcAft>
              <a:defRPr/>
            </a:pPr>
            <a:r>
              <a:rPr lang="en-US" altLang="zh-CN" sz="2400" dirty="0">
                <a:solidFill>
                  <a:srgbClr val="666666"/>
                </a:solidFill>
                <a:latin typeface="Arial" panose="020B0604020202020204" pitchFamily="34" charset="0"/>
                <a:ea typeface="黑体" panose="02010609060101010101" pitchFamily="49" charset="-122"/>
                <a:cs typeface="Arial" panose="020B0604020202020204" pitchFamily="34" charset="0"/>
              </a:rPr>
              <a:t>The controller is connected with the middleware to read real-time data, track and update vehicle position. Data is then processed by the conversion formula for next step.</a:t>
            </a:r>
            <a:endParaRPr lang="zh-CN" altLang="zh-CN" sz="2400" dirty="0">
              <a:solidFill>
                <a:srgbClr val="666666"/>
              </a:solidFill>
              <a:latin typeface="Arial" panose="020B0604020202020204" pitchFamily="34" charset="0"/>
              <a:ea typeface="黑体" panose="02010609060101010101" pitchFamily="49" charset="-122"/>
              <a:cs typeface="Arial" panose="020B0604020202020204" pitchFamily="34" charset="0"/>
            </a:endParaRPr>
          </a:p>
          <a:p>
            <a:pPr marL="342900" marR="0" lvl="0" indent="-342900" algn="just" fontAlgn="auto">
              <a:lnSpc>
                <a:spcPct val="100000"/>
              </a:lnSpc>
              <a:spcBef>
                <a:spcPts val="200"/>
              </a:spcBef>
              <a:spcAft>
                <a:spcPts val="0"/>
              </a:spcAft>
              <a:buClrTx/>
              <a:buSzTx/>
              <a:buFont typeface="Arial" panose="020B0604020202020204" pitchFamily="34" charset="0"/>
              <a:buChar char="•"/>
              <a:defRPr/>
            </a:pPr>
            <a:r>
              <a:rPr lang="en-US" altLang="zh-CN" sz="2400" b="1" dirty="0" err="1">
                <a:solidFill>
                  <a:schemeClr val="accent2">
                    <a:lumMod val="75000"/>
                  </a:schemeClr>
                </a:solidFill>
                <a:latin typeface="Arial" panose="020B0604020202020204" pitchFamily="34" charset="0"/>
                <a:ea typeface="黑体" panose="02010609060101010101" pitchFamily="49" charset="-122"/>
                <a:cs typeface="Arial" panose="020B0604020202020204" pitchFamily="34" charset="0"/>
              </a:rPr>
              <a:t>Webots</a:t>
            </a:r>
            <a:r>
              <a:rPr lang="en-US" altLang="zh-CN" sz="2400" b="1" dirty="0">
                <a:solidFill>
                  <a:schemeClr val="accent2">
                    <a:lumMod val="75000"/>
                  </a:schemeClr>
                </a:solidFill>
                <a:latin typeface="Arial" panose="020B0604020202020204" pitchFamily="34" charset="0"/>
                <a:ea typeface="黑体" panose="02010609060101010101" pitchFamily="49" charset="-122"/>
                <a:cs typeface="Arial" panose="020B0604020202020204" pitchFamily="34" charset="0"/>
              </a:rPr>
              <a:t> combination and mapping </a:t>
            </a:r>
            <a:endParaRPr lang="en-US" altLang="zh-CN" sz="2400" b="1" dirty="0">
              <a:solidFill>
                <a:schemeClr val="accent2">
                  <a:lumMod val="75000"/>
                </a:schemeClr>
              </a:solidFill>
              <a:latin typeface="Arial" panose="020B0604020202020204" pitchFamily="34" charset="0"/>
              <a:ea typeface="黑体" panose="02010609060101010101" pitchFamily="49" charset="-122"/>
              <a:cs typeface="Arial" panose="020B0604020202020204" pitchFamily="34" charset="0"/>
            </a:endParaRPr>
          </a:p>
          <a:p>
            <a:pPr marL="360045" marR="0" lvl="0" indent="0" algn="just" fontAlgn="auto">
              <a:lnSpc>
                <a:spcPct val="100000"/>
              </a:lnSpc>
              <a:spcBef>
                <a:spcPts val="0"/>
              </a:spcBef>
              <a:spcAft>
                <a:spcPts val="0"/>
              </a:spcAft>
              <a:buClrTx/>
              <a:buSzTx/>
              <a:buFontTx/>
              <a:buNone/>
              <a:defRPr/>
            </a:pPr>
            <a:r>
              <a:rPr lang="en-US" altLang="zh-CN" sz="2400" dirty="0">
                <a:solidFill>
                  <a:srgbClr val="666666"/>
                </a:solidFill>
                <a:latin typeface="Arial" panose="020B0604020202020204" pitchFamily="34" charset="0"/>
                <a:ea typeface="黑体" panose="02010609060101010101" pitchFamily="49" charset="-122"/>
                <a:cs typeface="Arial" panose="020B0604020202020204" pitchFamily="34" charset="0"/>
              </a:rPr>
              <a:t>Processed data from last step reflects the real vehicle motion and is mapped on </a:t>
            </a:r>
            <a:r>
              <a:rPr lang="en-US" altLang="zh-CN" sz="2400" dirty="0" err="1">
                <a:solidFill>
                  <a:srgbClr val="666666"/>
                </a:solidFill>
                <a:latin typeface="Arial" panose="020B0604020202020204" pitchFamily="34" charset="0"/>
                <a:ea typeface="黑体" panose="02010609060101010101" pitchFamily="49" charset="-122"/>
                <a:cs typeface="Arial" panose="020B0604020202020204" pitchFamily="34" charset="0"/>
              </a:rPr>
              <a:t>Webots</a:t>
            </a:r>
            <a:r>
              <a:rPr lang="en-US" altLang="zh-CN" sz="2400" dirty="0">
                <a:solidFill>
                  <a:srgbClr val="666666"/>
                </a:solidFill>
                <a:latin typeface="Arial" panose="020B0604020202020204" pitchFamily="34" charset="0"/>
                <a:ea typeface="黑体" panose="02010609060101010101" pitchFamily="49" charset="-122"/>
                <a:cs typeface="Arial" panose="020B0604020202020204" pitchFamily="34" charset="0"/>
              </a:rPr>
              <a:t>. Sumo is combined to display the position and simulate the traffic flow.</a:t>
            </a:r>
            <a:endParaRPr lang="zh-CN" altLang="zh-CN" sz="2400" dirty="0">
              <a:solidFill>
                <a:srgbClr val="666666"/>
              </a:solidFill>
              <a:latin typeface="Arial" panose="020B0604020202020204" pitchFamily="34" charset="0"/>
              <a:ea typeface="黑体" panose="02010609060101010101" pitchFamily="49" charset="-122"/>
              <a:cs typeface="Arial" panose="020B0604020202020204" pitchFamily="34" charset="0"/>
            </a:endParaRPr>
          </a:p>
          <a:p>
            <a:endParaRPr lang="zh-CN" altLang="en-US" sz="800" dirty="0"/>
          </a:p>
        </p:txBody>
      </p:sp>
      <p:sp>
        <p:nvSpPr>
          <p:cNvPr id="11" name="文本框 10"/>
          <p:cNvSpPr txBox="1"/>
          <p:nvPr/>
        </p:nvSpPr>
        <p:spPr>
          <a:xfrm>
            <a:off x="1699043" y="28639621"/>
            <a:ext cx="11929017" cy="830997"/>
          </a:xfrm>
          <a:prstGeom prst="rect">
            <a:avLst/>
          </a:prstGeom>
          <a:noFill/>
        </p:spPr>
        <p:txBody>
          <a:bodyPr wrap="square" rtlCol="0">
            <a:spAutoFit/>
          </a:bodyPr>
          <a:lstStyle/>
          <a:p>
            <a:pPr marL="0" marR="0" lvl="0" indent="0" algn="just" defTabSz="3507740" rtl="0" eaLnBrk="1" fontAlgn="auto" latinLnBrk="0" hangingPunct="1">
              <a:lnSpc>
                <a:spcPct val="100000"/>
              </a:lnSpc>
              <a:spcBef>
                <a:spcPts val="0"/>
              </a:spcBef>
              <a:spcAft>
                <a:spcPts val="0"/>
              </a:spcAft>
              <a:buClrTx/>
              <a:buSzTx/>
              <a:buFontTx/>
              <a:buNone/>
              <a:defRPr/>
            </a:pPr>
            <a:r>
              <a:rPr kumimoji="0" lang="en-US" altLang="zh-CN" sz="2400" b="0" i="0" u="none" strike="noStrike" kern="1200" cap="none" spc="0" normalizeH="0" baseline="0" noProof="0" dirty="0">
                <a:ln>
                  <a:noFill/>
                </a:ln>
                <a:solidFill>
                  <a:srgbClr val="666666"/>
                </a:solidFill>
                <a:effectLst/>
                <a:uLnTx/>
                <a:uFillTx/>
                <a:latin typeface="Arial" panose="020B0604020202020204" pitchFamily="34" charset="0"/>
                <a:ea typeface="黑体" panose="02010609060101010101" pitchFamily="49" charset="-122"/>
                <a:cs typeface="Arial" panose="020B0604020202020204" pitchFamily="34" charset="0"/>
              </a:rPr>
              <a:t>The main purposes are to realize the access of multiple types of vehicles and the simulation of real-time data on </a:t>
            </a:r>
            <a:r>
              <a:rPr lang="en-US" altLang="zh-CN" sz="2400" dirty="0">
                <a:solidFill>
                  <a:srgbClr val="666666"/>
                </a:solidFill>
                <a:latin typeface="Arial" panose="020B0604020202020204" pitchFamily="34" charset="0"/>
                <a:ea typeface="黑体" panose="02010609060101010101" pitchFamily="49" charset="-122"/>
                <a:cs typeface="Arial" panose="020B0604020202020204" pitchFamily="34" charset="0"/>
              </a:rPr>
              <a:t>W</a:t>
            </a:r>
            <a:r>
              <a:rPr kumimoji="0" lang="en-US" altLang="zh-CN" sz="2400" b="0" i="0" u="none" strike="noStrike" kern="1200" cap="none" spc="0" normalizeH="0" baseline="0" noProof="0" dirty="0" err="1">
                <a:ln>
                  <a:noFill/>
                </a:ln>
                <a:solidFill>
                  <a:srgbClr val="666666"/>
                </a:solidFill>
                <a:effectLst/>
                <a:uLnTx/>
                <a:uFillTx/>
                <a:latin typeface="Arial" panose="020B0604020202020204" pitchFamily="34" charset="0"/>
                <a:ea typeface="黑体" panose="02010609060101010101" pitchFamily="49" charset="-122"/>
                <a:cs typeface="Arial" panose="020B0604020202020204" pitchFamily="34" charset="0"/>
              </a:rPr>
              <a:t>ebots</a:t>
            </a:r>
            <a:r>
              <a:rPr kumimoji="0" lang="en-US" altLang="zh-CN" sz="2400" b="0" i="0" u="none" strike="noStrike" kern="1200" cap="none" spc="0" normalizeH="0" baseline="0" noProof="0" dirty="0">
                <a:ln>
                  <a:noFill/>
                </a:ln>
                <a:solidFill>
                  <a:srgbClr val="666666"/>
                </a:solidFill>
                <a:effectLst/>
                <a:uLnTx/>
                <a:uFillTx/>
                <a:latin typeface="Arial" panose="020B0604020202020204" pitchFamily="34" charset="0"/>
                <a:ea typeface="黑体" panose="02010609060101010101" pitchFamily="49" charset="-122"/>
                <a:cs typeface="Arial" panose="020B0604020202020204" pitchFamily="34" charset="0"/>
              </a:rPr>
              <a:t>, the simulator.</a:t>
            </a:r>
            <a:endParaRPr kumimoji="0" lang="zh-CN" altLang="zh-CN" sz="2400" b="0" i="0" u="none" strike="noStrike" kern="1200" cap="none" spc="0" normalizeH="0" baseline="0" noProof="0" dirty="0">
              <a:ln>
                <a:noFill/>
              </a:ln>
              <a:solidFill>
                <a:srgbClr val="666666"/>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12" name="文本框 11"/>
          <p:cNvSpPr txBox="1"/>
          <p:nvPr/>
        </p:nvSpPr>
        <p:spPr>
          <a:xfrm>
            <a:off x="16699069" y="21457121"/>
            <a:ext cx="11079965" cy="630942"/>
          </a:xfrm>
          <a:prstGeom prst="rect">
            <a:avLst/>
          </a:prstGeom>
          <a:noFill/>
        </p:spPr>
        <p:txBody>
          <a:bodyPr wrap="square" rtlCol="0">
            <a:spAutoFit/>
          </a:bodyPr>
          <a:lstStyle/>
          <a:p>
            <a:pPr marL="0" marR="0" lvl="0" indent="0" algn="ctr" defTabSz="3686810" rtl="0" eaLnBrk="1" fontAlgn="auto" latinLnBrk="0" hangingPunct="1">
              <a:lnSpc>
                <a:spcPts val="4230"/>
              </a:lnSpc>
              <a:spcBef>
                <a:spcPts val="600"/>
              </a:spcBef>
              <a:spcAft>
                <a:spcPts val="600"/>
              </a:spcAft>
              <a:buClrTx/>
              <a:buSzTx/>
              <a:buFontTx/>
              <a:buNone/>
              <a:defRPr/>
            </a:pPr>
            <a:r>
              <a:rPr kumimoji="0" lang="en-US" altLang="zh-CN" sz="3600" b="1" i="0" u="none" strike="noStrike" kern="1200" cap="none" spc="0" normalizeH="0" baseline="0" noProof="0" dirty="0">
                <a:ln>
                  <a:noFill/>
                </a:ln>
                <a:solidFill>
                  <a:srgbClr val="335B74"/>
                </a:solidFill>
                <a:effectLst/>
                <a:uLnTx/>
                <a:uFillTx/>
                <a:latin typeface="Arial" panose="020B0604020202020204" pitchFamily="34" charset="0"/>
                <a:ea typeface="等线" panose="02010600030101010101" pitchFamily="2" charset="-122"/>
                <a:cs typeface="Arial" panose="020B0604020202020204" pitchFamily="34" charset="0"/>
              </a:rPr>
              <a:t>Network Middleware</a:t>
            </a:r>
            <a:endParaRPr kumimoji="0" lang="en-US" altLang="zh-CN" sz="3600" b="1" i="0" u="none" strike="noStrike" kern="1200" cap="none" spc="0" normalizeH="0" baseline="0" noProof="0" dirty="0">
              <a:ln>
                <a:noFill/>
              </a:ln>
              <a:solidFill>
                <a:srgbClr val="335B74"/>
              </a:solidFill>
              <a:effectLst/>
              <a:uLnTx/>
              <a:uFillTx/>
              <a:latin typeface="Arial" panose="020B0604020202020204" pitchFamily="34" charset="0"/>
              <a:ea typeface="等线" panose="02010600030101010101" pitchFamily="2" charset="-122"/>
              <a:cs typeface="Arial" panose="020B0604020202020204" pitchFamily="34" charset="0"/>
            </a:endParaRPr>
          </a:p>
        </p:txBody>
      </p:sp>
      <p:sp>
        <p:nvSpPr>
          <p:cNvPr id="13" name="文本框 12"/>
          <p:cNvSpPr txBox="1"/>
          <p:nvPr/>
        </p:nvSpPr>
        <p:spPr>
          <a:xfrm>
            <a:off x="16764466" y="27977978"/>
            <a:ext cx="11079965" cy="646331"/>
          </a:xfrm>
          <a:prstGeom prst="rect">
            <a:avLst/>
          </a:prstGeom>
          <a:noFill/>
        </p:spPr>
        <p:txBody>
          <a:bodyPr wrap="square" rtlCol="0">
            <a:spAutoFit/>
          </a:bodyPr>
          <a:lstStyle/>
          <a:p>
            <a:pPr algn="ctr"/>
            <a:r>
              <a:rPr lang="en-US" altLang="zh-CN" sz="3600" b="1" dirty="0">
                <a:solidFill>
                  <a:srgbClr val="335B74"/>
                </a:solidFill>
                <a:latin typeface="Arial" panose="020B0604020202020204" pitchFamily="34" charset="0"/>
                <a:ea typeface="等线" panose="02010600030101010101" pitchFamily="2" charset="-122"/>
                <a:cs typeface="Arial" panose="020B0604020202020204" pitchFamily="34" charset="0"/>
              </a:rPr>
              <a:t>Digital Replica of Real-world Traffic Environment </a:t>
            </a:r>
            <a:endParaRPr lang="zh-CN" altLang="zh-CN" sz="3600" b="1" dirty="0">
              <a:solidFill>
                <a:srgbClr val="335B74"/>
              </a:solidFill>
              <a:latin typeface="Arial" panose="020B0604020202020204" pitchFamily="34" charset="0"/>
              <a:ea typeface="等线" panose="02010600030101010101" pitchFamily="2" charset="-122"/>
              <a:cs typeface="Arial" panose="020B0604020202020204" pitchFamily="34" charset="0"/>
            </a:endParaRPr>
          </a:p>
        </p:txBody>
      </p:sp>
      <p:pic>
        <p:nvPicPr>
          <p:cNvPr id="20" name="图片 19"/>
          <p:cNvPicPr>
            <a:picLocks noChangeAspect="1"/>
          </p:cNvPicPr>
          <p:nvPr/>
        </p:nvPicPr>
        <p:blipFill rotWithShape="1">
          <a:blip r:embed="rId5"/>
          <a:srcRect l="-738" r="225" b="3092"/>
          <a:stretch>
            <a:fillRect/>
          </a:stretch>
        </p:blipFill>
        <p:spPr>
          <a:xfrm>
            <a:off x="23845157" y="29397607"/>
            <a:ext cx="4636870" cy="2514603"/>
          </a:xfrm>
          <a:prstGeom prst="rect">
            <a:avLst/>
          </a:prstGeom>
        </p:spPr>
      </p:pic>
      <p:sp>
        <p:nvSpPr>
          <p:cNvPr id="31" name="文本框 30"/>
          <p:cNvSpPr txBox="1"/>
          <p:nvPr/>
        </p:nvSpPr>
        <p:spPr>
          <a:xfrm>
            <a:off x="16247298" y="28554279"/>
            <a:ext cx="12328873" cy="1200329"/>
          </a:xfrm>
          <a:prstGeom prst="rect">
            <a:avLst/>
          </a:prstGeom>
          <a:noFill/>
        </p:spPr>
        <p:txBody>
          <a:bodyPr wrap="square" rtlCol="0">
            <a:spAutoFit/>
          </a:bodyPr>
          <a:lstStyle/>
          <a:p>
            <a:pPr indent="360045" algn="just"/>
            <a:r>
              <a:rPr lang="en-US" altLang="zh-CN" sz="2400" dirty="0">
                <a:solidFill>
                  <a:srgbClr val="666666"/>
                </a:solidFill>
                <a:latin typeface="Arial" panose="020B0604020202020204" pitchFamily="34" charset="0"/>
                <a:ea typeface="黑体" panose="02010609060101010101" pitchFamily="49" charset="-122"/>
                <a:cs typeface="Arial" panose="020B0604020202020204" pitchFamily="34" charset="0"/>
              </a:rPr>
              <a:t>Real-world environment are referred for simulation including roads and simple surrounding buildings in this section. Three types of traffic flow are designed: low/high density traffic flow and traffic flow in ordinary condition.</a:t>
            </a:r>
            <a:endParaRPr lang="zh-CN" altLang="zh-CN" sz="2400" dirty="0">
              <a:solidFill>
                <a:srgbClr val="666666"/>
              </a:solidFill>
              <a:latin typeface="Arial" panose="020B0604020202020204" pitchFamily="34" charset="0"/>
              <a:ea typeface="黑体" panose="02010609060101010101" pitchFamily="49" charset="-122"/>
              <a:cs typeface="Arial" panose="020B0604020202020204" pitchFamily="34" charset="0"/>
            </a:endParaRPr>
          </a:p>
        </p:txBody>
      </p:sp>
      <p:sp>
        <p:nvSpPr>
          <p:cNvPr id="32" name="文本框 31"/>
          <p:cNvSpPr txBox="1"/>
          <p:nvPr/>
        </p:nvSpPr>
        <p:spPr>
          <a:xfrm>
            <a:off x="19455020" y="29660824"/>
            <a:ext cx="3795358" cy="4154984"/>
          </a:xfrm>
          <a:prstGeom prst="rect">
            <a:avLst/>
          </a:prstGeom>
          <a:noFill/>
        </p:spPr>
        <p:txBody>
          <a:bodyPr wrap="square" rtlCol="0">
            <a:spAutoFit/>
          </a:bodyPr>
          <a:lstStyle/>
          <a:p>
            <a:pPr marL="342900" indent="-342900" algn="just">
              <a:buFont typeface="Arial" panose="020B0604020202020204" pitchFamily="34" charset="0"/>
              <a:buChar char="•"/>
            </a:pPr>
            <a:r>
              <a:rPr lang="en-US" altLang="zh-CN" sz="2400" b="1" dirty="0">
                <a:solidFill>
                  <a:schemeClr val="accent2">
                    <a:lumMod val="75000"/>
                  </a:schemeClr>
                </a:solidFill>
                <a:latin typeface="Arial" panose="020B0604020202020204" pitchFamily="34" charset="0"/>
                <a:ea typeface="黑体" panose="02010609060101010101" pitchFamily="49" charset="-122"/>
                <a:cs typeface="Arial" panose="020B0604020202020204" pitchFamily="34" charset="0"/>
              </a:rPr>
              <a:t>Location in Reality</a:t>
            </a:r>
            <a:endParaRPr lang="en-US" altLang="zh-CN" sz="2400" b="1" dirty="0">
              <a:solidFill>
                <a:schemeClr val="accent2">
                  <a:lumMod val="75000"/>
                </a:schemeClr>
              </a:solidFill>
              <a:latin typeface="Arial" panose="020B0604020202020204" pitchFamily="34" charset="0"/>
              <a:ea typeface="黑体" panose="02010609060101010101" pitchFamily="49" charset="-122"/>
              <a:cs typeface="Arial" panose="020B0604020202020204" pitchFamily="34" charset="0"/>
            </a:endParaRPr>
          </a:p>
          <a:p>
            <a:pPr marL="323850" algn="just"/>
            <a:r>
              <a:rPr lang="en-US" altLang="zh-CN" sz="2400" dirty="0">
                <a:solidFill>
                  <a:srgbClr val="666666"/>
                </a:solidFill>
                <a:latin typeface="Arial" panose="020B0604020202020204" pitchFamily="34" charset="0"/>
                <a:ea typeface="黑体" panose="02010609060101010101" pitchFamily="49" charset="-122"/>
                <a:cs typeface="Arial" panose="020B0604020202020204" pitchFamily="34" charset="0"/>
              </a:rPr>
              <a:t>This is the actual location chosen to generate the world in </a:t>
            </a:r>
            <a:r>
              <a:rPr lang="en-US" altLang="zh-CN" sz="2400" dirty="0" err="1">
                <a:solidFill>
                  <a:srgbClr val="666666"/>
                </a:solidFill>
                <a:latin typeface="Arial" panose="020B0604020202020204" pitchFamily="34" charset="0"/>
                <a:ea typeface="黑体" panose="02010609060101010101" pitchFamily="49" charset="-122"/>
                <a:cs typeface="Arial" panose="020B0604020202020204" pitchFamily="34" charset="0"/>
              </a:rPr>
              <a:t>Webots</a:t>
            </a:r>
            <a:r>
              <a:rPr lang="en-US" altLang="zh-CN" sz="2400" dirty="0">
                <a:solidFill>
                  <a:srgbClr val="666666"/>
                </a:solidFill>
                <a:latin typeface="Arial" panose="020B0604020202020204" pitchFamily="34" charset="0"/>
                <a:ea typeface="黑体" panose="02010609060101010101" pitchFamily="49" charset="-122"/>
                <a:cs typeface="Arial" panose="020B0604020202020204" pitchFamily="34" charset="0"/>
              </a:rPr>
              <a:t>. Two roads Wenjing Road and </a:t>
            </a:r>
            <a:r>
              <a:rPr lang="en-US" altLang="zh-CN" sz="2400" dirty="0" err="1">
                <a:solidFill>
                  <a:srgbClr val="666666"/>
                </a:solidFill>
                <a:latin typeface="Arial" panose="020B0604020202020204" pitchFamily="34" charset="0"/>
                <a:ea typeface="黑体" panose="02010609060101010101" pitchFamily="49" charset="-122"/>
                <a:cs typeface="Arial" panose="020B0604020202020204" pitchFamily="34" charset="0"/>
              </a:rPr>
              <a:t>Songtao</a:t>
            </a:r>
            <a:r>
              <a:rPr lang="en-US" altLang="zh-CN" sz="2400" dirty="0">
                <a:solidFill>
                  <a:srgbClr val="666666"/>
                </a:solidFill>
                <a:latin typeface="Arial" panose="020B0604020202020204" pitchFamily="34" charset="0"/>
                <a:ea typeface="黑体" panose="02010609060101010101" pitchFamily="49" charset="-122"/>
                <a:cs typeface="Arial" panose="020B0604020202020204" pitchFamily="34" charset="0"/>
              </a:rPr>
              <a:t> Street nearby the XJTLU were chosen for adding traffic flows and conducting real-world tests.</a:t>
            </a:r>
            <a:endParaRPr lang="zh-CN" altLang="zh-CN" sz="2400" dirty="0">
              <a:solidFill>
                <a:srgbClr val="666666"/>
              </a:solidFill>
              <a:latin typeface="Arial" panose="020B0604020202020204" pitchFamily="34" charset="0"/>
              <a:ea typeface="黑体" panose="02010609060101010101" pitchFamily="49" charset="-122"/>
              <a:cs typeface="Arial" panose="020B0604020202020204" pitchFamily="34" charset="0"/>
            </a:endParaRPr>
          </a:p>
        </p:txBody>
      </p:sp>
      <p:sp>
        <p:nvSpPr>
          <p:cNvPr id="34" name="文本框 33"/>
          <p:cNvSpPr txBox="1"/>
          <p:nvPr/>
        </p:nvSpPr>
        <p:spPr>
          <a:xfrm>
            <a:off x="23286720" y="31920090"/>
            <a:ext cx="5441851" cy="1938992"/>
          </a:xfrm>
          <a:prstGeom prst="rect">
            <a:avLst/>
          </a:prstGeom>
          <a:noFill/>
        </p:spPr>
        <p:txBody>
          <a:bodyPr wrap="square" rtlCol="0">
            <a:spAutoFit/>
          </a:bodyPr>
          <a:lstStyle/>
          <a:p>
            <a:pPr marL="342900" indent="-342900">
              <a:buFont typeface="Arial" panose="020B0604020202020204" pitchFamily="34" charset="0"/>
              <a:buChar char="•"/>
            </a:pPr>
            <a:r>
              <a:rPr lang="en-US" altLang="zh-CN" sz="2400" b="1" dirty="0">
                <a:solidFill>
                  <a:schemeClr val="accent2">
                    <a:lumMod val="75000"/>
                  </a:schemeClr>
                </a:solidFill>
                <a:latin typeface="Arial" panose="020B0604020202020204" pitchFamily="34" charset="0"/>
                <a:ea typeface="黑体" panose="02010609060101010101" pitchFamily="49" charset="-122"/>
                <a:cs typeface="Arial" panose="020B0604020202020204" pitchFamily="34" charset="0"/>
              </a:rPr>
              <a:t>Virtual World</a:t>
            </a:r>
            <a:endParaRPr lang="en-US" altLang="zh-CN" sz="2400" b="1" dirty="0">
              <a:solidFill>
                <a:schemeClr val="accent2">
                  <a:lumMod val="75000"/>
                </a:schemeClr>
              </a:solidFill>
              <a:latin typeface="Arial" panose="020B0604020202020204" pitchFamily="34" charset="0"/>
              <a:ea typeface="黑体" panose="02010609060101010101" pitchFamily="49" charset="-122"/>
              <a:cs typeface="Arial" panose="020B0604020202020204" pitchFamily="34" charset="0"/>
            </a:endParaRPr>
          </a:p>
          <a:p>
            <a:pPr marL="342265" algn="just"/>
            <a:r>
              <a:rPr lang="en-US" altLang="zh-CN" sz="2400" dirty="0">
                <a:solidFill>
                  <a:srgbClr val="666666"/>
                </a:solidFill>
                <a:latin typeface="Arial" panose="020B0604020202020204" pitchFamily="34" charset="0"/>
                <a:ea typeface="黑体" panose="02010609060101010101" pitchFamily="49" charset="-122"/>
                <a:cs typeface="Arial" panose="020B0604020202020204" pitchFamily="34" charset="0"/>
              </a:rPr>
              <a:t>This is a screenshot from the simulation world, and traffic flows are created by a microscopic traffic simulator called SUMO.</a:t>
            </a:r>
            <a:endParaRPr lang="zh-CN" altLang="zh-CN" sz="2400" dirty="0">
              <a:solidFill>
                <a:srgbClr val="666666"/>
              </a:solidFill>
              <a:latin typeface="Arial" panose="020B0604020202020204" pitchFamily="34" charset="0"/>
              <a:ea typeface="黑体" panose="02010609060101010101" pitchFamily="49" charset="-122"/>
              <a:cs typeface="Arial" panose="020B0604020202020204" pitchFamily="34" charset="0"/>
            </a:endParaRPr>
          </a:p>
        </p:txBody>
      </p:sp>
      <p:sp>
        <p:nvSpPr>
          <p:cNvPr id="2" name="文本框 1"/>
          <p:cNvSpPr txBox="1"/>
          <p:nvPr/>
        </p:nvSpPr>
        <p:spPr>
          <a:xfrm>
            <a:off x="15704740" y="22014168"/>
            <a:ext cx="12613166" cy="830997"/>
          </a:xfrm>
          <a:prstGeom prst="rect">
            <a:avLst/>
          </a:prstGeom>
          <a:noFill/>
        </p:spPr>
        <p:txBody>
          <a:bodyPr wrap="square" rtlCol="0">
            <a:spAutoFit/>
          </a:bodyPr>
          <a:lstStyle/>
          <a:p>
            <a:pPr algn="just"/>
            <a:r>
              <a:rPr lang="en-US" altLang="zh-CN" sz="2400" dirty="0">
                <a:solidFill>
                  <a:srgbClr val="666666"/>
                </a:solidFill>
                <a:latin typeface="Arial" panose="020B0604020202020204" pitchFamily="34" charset="0"/>
                <a:ea typeface="黑体" panose="02010609060101010101" pitchFamily="49" charset="-122"/>
                <a:cs typeface="Arial" panose="020B0604020202020204" pitchFamily="34" charset="0"/>
              </a:rPr>
              <a:t>The middleware designed in this project is an independent executable file, which establishes duplex communication between the IoT platform and the simulator.</a:t>
            </a:r>
            <a:endParaRPr lang="zh-CN" altLang="zh-CN" sz="2400" dirty="0">
              <a:solidFill>
                <a:srgbClr val="666666"/>
              </a:solidFill>
              <a:latin typeface="Arial" panose="020B0604020202020204" pitchFamily="34" charset="0"/>
              <a:ea typeface="黑体" panose="02010609060101010101" pitchFamily="49" charset="-122"/>
              <a:cs typeface="Arial" panose="020B0604020202020204" pitchFamily="34" charset="0"/>
            </a:endParaRPr>
          </a:p>
        </p:txBody>
      </p:sp>
      <p:sp>
        <p:nvSpPr>
          <p:cNvPr id="4" name="文本框 3"/>
          <p:cNvSpPr txBox="1"/>
          <p:nvPr/>
        </p:nvSpPr>
        <p:spPr>
          <a:xfrm>
            <a:off x="19991606" y="22868611"/>
            <a:ext cx="8326300" cy="4257576"/>
          </a:xfrm>
          <a:prstGeom prst="rect">
            <a:avLst/>
          </a:prstGeom>
          <a:noFill/>
        </p:spPr>
        <p:txBody>
          <a:bodyPr wrap="square" rtlCol="0">
            <a:spAutoFit/>
          </a:bodyPr>
          <a:lstStyle/>
          <a:p>
            <a:pPr marL="342900" indent="-342900" algn="just">
              <a:buFont typeface="Arial" panose="020B0604020202020204" pitchFamily="34" charset="0"/>
              <a:buChar char="•"/>
              <a:defRPr/>
            </a:pPr>
            <a:r>
              <a:rPr kumimoji="0" lang="en-US" altLang="zh-CN" sz="2400" b="1" i="0" u="none" strike="noStrike" kern="1200" cap="none" spc="0" normalizeH="0" baseline="0" noProof="0" dirty="0">
                <a:ln>
                  <a:noFill/>
                </a:ln>
                <a:solidFill>
                  <a:schemeClr val="accent2">
                    <a:lumMod val="75000"/>
                  </a:schemeClr>
                </a:solidFill>
                <a:effectLst/>
                <a:uLnTx/>
                <a:uFillTx/>
                <a:latin typeface="Arial" panose="020B0604020202020204" pitchFamily="34" charset="0"/>
                <a:ea typeface="黑体" panose="02010609060101010101" pitchFamily="49" charset="-122"/>
                <a:cs typeface="Arial" panose="020B0604020202020204" pitchFamily="34" charset="0"/>
              </a:rPr>
              <a:t>Flexible Network Connection</a:t>
            </a:r>
            <a:endParaRPr kumimoji="0" lang="en-US" altLang="zh-CN" sz="2400" b="1" i="0" u="none" strike="noStrike" kern="1200" cap="none" spc="0" normalizeH="0" baseline="0" noProof="0" dirty="0">
              <a:ln>
                <a:noFill/>
              </a:ln>
              <a:solidFill>
                <a:schemeClr val="accent2">
                  <a:lumMod val="75000"/>
                </a:schemeClr>
              </a:solidFill>
              <a:effectLst/>
              <a:uLnTx/>
              <a:uFillTx/>
              <a:latin typeface="Arial" panose="020B0604020202020204" pitchFamily="34" charset="0"/>
              <a:ea typeface="黑体" panose="02010609060101010101" pitchFamily="49" charset="-122"/>
              <a:cs typeface="Arial" panose="020B0604020202020204" pitchFamily="34" charset="0"/>
            </a:endParaRPr>
          </a:p>
          <a:p>
            <a:pPr marL="360045" algn="just">
              <a:spcAft>
                <a:spcPts val="200"/>
              </a:spcAft>
              <a:defRPr/>
            </a:pPr>
            <a:r>
              <a:rPr lang="en-US" altLang="zh-CN" sz="2400" dirty="0">
                <a:solidFill>
                  <a:srgbClr val="666666"/>
                </a:solidFill>
                <a:latin typeface="Arial" panose="020B0604020202020204" pitchFamily="34" charset="0"/>
                <a:ea typeface="黑体" panose="02010609060101010101" pitchFamily="49" charset="-122"/>
                <a:cs typeface="Arial" panose="020B0604020202020204" pitchFamily="34" charset="0"/>
              </a:rPr>
              <a:t>The middleware connects to Ali Cloud with MQTT and the simulator via local socket, which can create multiple connections with multiple simulator. </a:t>
            </a:r>
            <a:endParaRPr lang="zh-CN" altLang="zh-CN" sz="2400" dirty="0">
              <a:solidFill>
                <a:srgbClr val="666666"/>
              </a:solidFill>
              <a:latin typeface="Arial" panose="020B0604020202020204" pitchFamily="34" charset="0"/>
              <a:ea typeface="黑体" panose="02010609060101010101" pitchFamily="49" charset="-122"/>
              <a:cs typeface="Arial" panose="020B0604020202020204" pitchFamily="34" charset="0"/>
            </a:endParaRPr>
          </a:p>
          <a:p>
            <a:pPr marL="342900" indent="-342900" algn="just">
              <a:spcBef>
                <a:spcPts val="200"/>
              </a:spcBef>
              <a:buFont typeface="Arial" panose="020B0604020202020204" pitchFamily="34" charset="0"/>
              <a:buChar char="•"/>
              <a:defRPr/>
            </a:pPr>
            <a:r>
              <a:rPr lang="en-US" altLang="zh-CN" sz="2400" b="1" dirty="0">
                <a:solidFill>
                  <a:schemeClr val="accent2">
                    <a:lumMod val="75000"/>
                  </a:schemeClr>
                </a:solidFill>
                <a:latin typeface="Arial" panose="020B0604020202020204" pitchFamily="34" charset="0"/>
                <a:ea typeface="黑体" panose="02010609060101010101" pitchFamily="49" charset="-122"/>
                <a:cs typeface="Arial" panose="020B0604020202020204" pitchFamily="34" charset="0"/>
              </a:rPr>
              <a:t>Multi-thread</a:t>
            </a:r>
            <a:endParaRPr lang="en-US" altLang="zh-CN" sz="2400" b="1" dirty="0">
              <a:solidFill>
                <a:schemeClr val="accent2">
                  <a:lumMod val="75000"/>
                </a:schemeClr>
              </a:solidFill>
              <a:latin typeface="Arial" panose="020B0604020202020204" pitchFamily="34" charset="0"/>
              <a:ea typeface="黑体" panose="02010609060101010101" pitchFamily="49" charset="-122"/>
              <a:cs typeface="Arial" panose="020B0604020202020204" pitchFamily="34" charset="0"/>
            </a:endParaRPr>
          </a:p>
          <a:p>
            <a:pPr marL="360045" algn="just">
              <a:spcAft>
                <a:spcPts val="200"/>
              </a:spcAft>
              <a:defRPr/>
            </a:pPr>
            <a:r>
              <a:rPr lang="en-US" altLang="zh-CN" sz="2400" dirty="0">
                <a:solidFill>
                  <a:srgbClr val="666666"/>
                </a:solidFill>
                <a:latin typeface="Arial" panose="020B0604020202020204" pitchFamily="34" charset="0"/>
                <a:ea typeface="黑体" panose="02010609060101010101" pitchFamily="49" charset="-122"/>
                <a:cs typeface="Arial" panose="020B0604020202020204" pitchFamily="34" charset="0"/>
              </a:rPr>
              <a:t>Two tasks transmitting messages in the opposite directions in parallel is created to ensure duplex communication and the immediacy of messages.</a:t>
            </a:r>
            <a:endParaRPr lang="zh-CN" altLang="zh-CN" sz="2400" dirty="0">
              <a:solidFill>
                <a:srgbClr val="666666"/>
              </a:solidFill>
              <a:latin typeface="Arial" panose="020B0604020202020204" pitchFamily="34" charset="0"/>
              <a:ea typeface="黑体" panose="02010609060101010101" pitchFamily="49" charset="-122"/>
              <a:cs typeface="Arial" panose="020B0604020202020204" pitchFamily="34" charset="0"/>
            </a:endParaRPr>
          </a:p>
          <a:p>
            <a:pPr marL="342900" marR="0" lvl="0" indent="-342900" algn="just" fontAlgn="auto">
              <a:lnSpc>
                <a:spcPct val="100000"/>
              </a:lnSpc>
              <a:spcBef>
                <a:spcPts val="200"/>
              </a:spcBef>
              <a:spcAft>
                <a:spcPts val="0"/>
              </a:spcAft>
              <a:buClrTx/>
              <a:buSzTx/>
              <a:buFont typeface="Arial" panose="020B0604020202020204" pitchFamily="34" charset="0"/>
              <a:buChar char="•"/>
              <a:defRPr/>
            </a:pPr>
            <a:r>
              <a:rPr lang="en-US" altLang="zh-CN" sz="2400" b="1" dirty="0">
                <a:solidFill>
                  <a:schemeClr val="accent2">
                    <a:lumMod val="75000"/>
                  </a:schemeClr>
                </a:solidFill>
                <a:latin typeface="Arial" panose="020B0604020202020204" pitchFamily="34" charset="0"/>
                <a:ea typeface="黑体" panose="02010609060101010101" pitchFamily="49" charset="-122"/>
                <a:cs typeface="Arial" panose="020B0604020202020204" pitchFamily="34" charset="0"/>
              </a:rPr>
              <a:t>Data Inspection </a:t>
            </a:r>
            <a:endParaRPr lang="en-US" altLang="zh-CN" sz="800" dirty="0"/>
          </a:p>
          <a:p>
            <a:pPr marL="360045" marR="0" lvl="0" indent="0" algn="just" fontAlgn="auto">
              <a:lnSpc>
                <a:spcPct val="100000"/>
              </a:lnSpc>
              <a:spcBef>
                <a:spcPts val="0"/>
              </a:spcBef>
              <a:spcAft>
                <a:spcPts val="0"/>
              </a:spcAft>
              <a:buClrTx/>
              <a:buSzTx/>
              <a:buFontTx/>
              <a:buNone/>
              <a:defRPr/>
            </a:pPr>
            <a:r>
              <a:rPr lang="en-US" altLang="zh-CN" sz="2400" dirty="0">
                <a:solidFill>
                  <a:srgbClr val="666666"/>
                </a:solidFill>
                <a:latin typeface="Arial" panose="020B0604020202020204" pitchFamily="34" charset="0"/>
                <a:ea typeface="黑体" panose="02010609060101010101" pitchFamily="49" charset="-122"/>
                <a:cs typeface="Arial" panose="020B0604020202020204" pitchFamily="34" charset="0"/>
              </a:rPr>
              <a:t>Data from Ali Cloud is checked with its timestamp, only real-time data in correct format is sent to simulator. </a:t>
            </a:r>
            <a:endParaRPr lang="en-US" altLang="zh-CN" sz="2400" dirty="0">
              <a:solidFill>
                <a:srgbClr val="666666"/>
              </a:solidFill>
              <a:latin typeface="Arial" panose="020B0604020202020204" pitchFamily="34" charset="0"/>
              <a:ea typeface="黑体" panose="02010609060101010101" pitchFamily="49" charset="-122"/>
              <a:cs typeface="Arial" panose="020B0604020202020204" pitchFamily="34" charset="0"/>
            </a:endParaRPr>
          </a:p>
        </p:txBody>
      </p:sp>
      <p:sp>
        <p:nvSpPr>
          <p:cNvPr id="17" name="矩形 16"/>
          <p:cNvSpPr/>
          <p:nvPr/>
        </p:nvSpPr>
        <p:spPr>
          <a:xfrm>
            <a:off x="757238" y="11471734"/>
            <a:ext cx="28760737" cy="1105146"/>
          </a:xfrm>
          <a:prstGeom prst="rect">
            <a:avLst/>
          </a:prstGeom>
          <a:solidFill>
            <a:srgbClr val="005BBB"/>
          </a:solidFill>
          <a:ln>
            <a:solidFill>
              <a:srgbClr val="005B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文本框 28"/>
          <p:cNvSpPr txBox="1"/>
          <p:nvPr/>
        </p:nvSpPr>
        <p:spPr>
          <a:xfrm>
            <a:off x="11920623" y="11664277"/>
            <a:ext cx="6480000" cy="653962"/>
          </a:xfrm>
          <a:prstGeom prst="rect">
            <a:avLst/>
          </a:prstGeom>
          <a:noFill/>
        </p:spPr>
        <p:txBody>
          <a:bodyPr wrap="square" rtlCol="0">
            <a:spAutoFit/>
          </a:bodyPr>
          <a:lstStyle/>
          <a:p>
            <a:pPr marL="0" marR="0" lvl="0" indent="0" algn="ctr" defTabSz="3507740" rtl="0" eaLnBrk="1" fontAlgn="auto" latinLnBrk="0" hangingPunct="1">
              <a:lnSpc>
                <a:spcPts val="4230"/>
              </a:lnSpc>
              <a:spcBef>
                <a:spcPts val="0"/>
              </a:spcBef>
              <a:spcAft>
                <a:spcPts val="1105"/>
              </a:spcAft>
              <a:buClrTx/>
              <a:buSzTx/>
              <a:buFontTx/>
              <a:buNone/>
              <a:defRPr/>
            </a:pPr>
            <a:r>
              <a:rPr kumimoji="0" lang="en-US" altLang="zh-CN" sz="4800" b="1" i="0" u="none" strike="noStrike" kern="1200" cap="none" spc="0" normalizeH="0" baseline="0" noProof="0" dirty="0">
                <a:ln>
                  <a:noFill/>
                </a:ln>
                <a:solidFill>
                  <a:schemeClr val="bg1"/>
                </a:solidFill>
                <a:effectLst/>
                <a:uLnTx/>
                <a:uFillTx/>
                <a:latin typeface="Arial" panose="020B0604020202020204"/>
                <a:ea typeface="+mn-ea"/>
                <a:cs typeface="+mn-cs"/>
              </a:rPr>
              <a:t>System </a:t>
            </a:r>
            <a:r>
              <a:rPr kumimoji="0" lang="en-US" altLang="zh-CN" sz="5400" b="1" i="0" u="none" strike="noStrike" kern="1200" cap="none" spc="0" normalizeH="0" baseline="0" noProof="0" dirty="0">
                <a:ln>
                  <a:noFill/>
                </a:ln>
                <a:solidFill>
                  <a:schemeClr val="bg1"/>
                </a:solidFill>
                <a:effectLst/>
                <a:uLnTx/>
                <a:uFillTx/>
                <a:latin typeface="Arial" panose="020B0604020202020204"/>
                <a:ea typeface="+mn-ea"/>
                <a:cs typeface="+mn-cs"/>
              </a:rPr>
              <a:t>Framework</a:t>
            </a:r>
            <a:endParaRPr kumimoji="0" lang="en-US" altLang="zh-CN" sz="4800" b="1" i="0" u="none" strike="noStrike" kern="1200" cap="none" spc="0" normalizeH="0" baseline="0" noProof="0" dirty="0">
              <a:ln>
                <a:noFill/>
              </a:ln>
              <a:solidFill>
                <a:schemeClr val="bg1"/>
              </a:solidFill>
              <a:effectLst/>
              <a:uLnTx/>
              <a:uFillTx/>
              <a:latin typeface="Arial" panose="020B0604020202020204"/>
              <a:ea typeface="+mn-ea"/>
              <a:cs typeface="+mn-cs"/>
            </a:endParaRPr>
          </a:p>
        </p:txBody>
      </p:sp>
      <p:sp>
        <p:nvSpPr>
          <p:cNvPr id="19" name="文本框 18"/>
          <p:cNvSpPr txBox="1"/>
          <p:nvPr/>
        </p:nvSpPr>
        <p:spPr>
          <a:xfrm>
            <a:off x="4066806" y="21462128"/>
            <a:ext cx="8013315" cy="630942"/>
          </a:xfrm>
          <a:prstGeom prst="rect">
            <a:avLst/>
          </a:prstGeom>
          <a:noFill/>
        </p:spPr>
        <p:txBody>
          <a:bodyPr wrap="square" rtlCol="0">
            <a:spAutoFit/>
          </a:bodyPr>
          <a:lstStyle/>
          <a:p>
            <a:pPr marL="0" marR="0" lvl="0" indent="0" algn="ctr" defTabSz="3686810" rtl="0" eaLnBrk="1" fontAlgn="auto" latinLnBrk="0" hangingPunct="1">
              <a:lnSpc>
                <a:spcPts val="4230"/>
              </a:lnSpc>
              <a:spcBef>
                <a:spcPts val="600"/>
              </a:spcBef>
              <a:spcAft>
                <a:spcPts val="600"/>
              </a:spcAft>
              <a:buClrTx/>
              <a:buSzTx/>
              <a:buFontTx/>
              <a:buNone/>
              <a:defRPr/>
            </a:pPr>
            <a:r>
              <a:rPr kumimoji="0" lang="en-US" altLang="zh-CN" sz="3600" b="1" i="0" u="none" strike="noStrike" kern="1200" cap="none" spc="0" normalizeH="0" baseline="0" noProof="0" dirty="0">
                <a:ln>
                  <a:noFill/>
                </a:ln>
                <a:solidFill>
                  <a:srgbClr val="335B74"/>
                </a:solidFill>
                <a:effectLst/>
                <a:uLnTx/>
                <a:uFillTx/>
                <a:latin typeface="Arial" panose="020B0604020202020204" pitchFamily="34" charset="0"/>
                <a:ea typeface="等线" panose="02010600030101010101" pitchFamily="2" charset="-122"/>
                <a:cs typeface="Arial" panose="020B0604020202020204" pitchFamily="34" charset="0"/>
              </a:rPr>
              <a:t>Early Information Collections</a:t>
            </a:r>
            <a:endParaRPr kumimoji="0" lang="en-US" altLang="zh-CN" sz="3600" b="1" i="0" u="none" strike="noStrike" kern="1200" cap="none" spc="0" normalizeH="0" baseline="0" noProof="0" dirty="0">
              <a:ln>
                <a:noFill/>
              </a:ln>
              <a:solidFill>
                <a:srgbClr val="335B74"/>
              </a:solidFill>
              <a:effectLst/>
              <a:uLnTx/>
              <a:uFillTx/>
              <a:latin typeface="Arial" panose="020B0604020202020204" pitchFamily="34" charset="0"/>
              <a:ea typeface="等线" panose="02010600030101010101" pitchFamily="2" charset="-122"/>
              <a:cs typeface="Arial" panose="020B0604020202020204" pitchFamily="34" charset="0"/>
            </a:endParaRPr>
          </a:p>
        </p:txBody>
      </p:sp>
      <p:sp>
        <p:nvSpPr>
          <p:cNvPr id="21" name="文本框 20"/>
          <p:cNvSpPr txBox="1"/>
          <p:nvPr/>
        </p:nvSpPr>
        <p:spPr>
          <a:xfrm>
            <a:off x="1744764" y="21929465"/>
            <a:ext cx="11621490" cy="830997"/>
          </a:xfrm>
          <a:prstGeom prst="rect">
            <a:avLst/>
          </a:prstGeom>
          <a:noFill/>
        </p:spPr>
        <p:txBody>
          <a:bodyPr wrap="square" rtlCol="0">
            <a:spAutoFit/>
          </a:bodyPr>
          <a:lstStyle/>
          <a:p>
            <a:r>
              <a:rPr lang="en-US" altLang="zh-CN" sz="2400" dirty="0"/>
              <a:t>The </a:t>
            </a:r>
            <a:r>
              <a:rPr lang="en-US" altLang="zh-CN" sz="2400" dirty="0">
                <a:solidFill>
                  <a:schemeClr val="tx1">
                    <a:lumMod val="65000"/>
                    <a:lumOff val="35000"/>
                  </a:schemeClr>
                </a:solidFill>
              </a:rPr>
              <a:t>main purpose is to debug hardware devices and to include GPS information autonomously through the program</a:t>
            </a:r>
            <a:endParaRPr lang="en-US" altLang="zh-CN" sz="2400" dirty="0">
              <a:solidFill>
                <a:schemeClr val="tx1">
                  <a:lumMod val="65000"/>
                  <a:lumOff val="35000"/>
                </a:schemeClr>
              </a:solidFill>
            </a:endParaRPr>
          </a:p>
        </p:txBody>
      </p:sp>
      <p:pic>
        <p:nvPicPr>
          <p:cNvPr id="51" name="图片 50"/>
          <p:cNvPicPr>
            <a:picLocks noChangeAspect="1"/>
          </p:cNvPicPr>
          <p:nvPr/>
        </p:nvPicPr>
        <p:blipFill>
          <a:blip r:embed="rId6"/>
          <a:stretch>
            <a:fillRect/>
          </a:stretch>
        </p:blipFill>
        <p:spPr>
          <a:xfrm>
            <a:off x="680085" y="34573210"/>
            <a:ext cx="3012440" cy="2682240"/>
          </a:xfrm>
          <a:prstGeom prst="rect">
            <a:avLst/>
          </a:prstGeom>
        </p:spPr>
      </p:pic>
      <p:sp>
        <p:nvSpPr>
          <p:cNvPr id="55" name="文本框 54"/>
          <p:cNvSpPr txBox="1"/>
          <p:nvPr/>
        </p:nvSpPr>
        <p:spPr>
          <a:xfrm>
            <a:off x="3682365" y="37625020"/>
            <a:ext cx="3742055" cy="3046095"/>
          </a:xfrm>
          <a:prstGeom prst="rect">
            <a:avLst/>
          </a:prstGeom>
          <a:noFill/>
        </p:spPr>
        <p:txBody>
          <a:bodyPr wrap="square" rtlCol="0">
            <a:spAutoFit/>
          </a:bodyPr>
          <a:lstStyle/>
          <a:p>
            <a:pPr marL="342900" indent="-342900" algn="l">
              <a:buFont typeface="Arial" panose="020B0604020202020204" pitchFamily="34" charset="0"/>
              <a:buChar char="•"/>
            </a:pPr>
            <a:r>
              <a:rPr lang="en-US" altLang="zh-CN" sz="2400" dirty="0">
                <a:solidFill>
                  <a:schemeClr val="tx1">
                    <a:lumMod val="65000"/>
                    <a:lumOff val="35000"/>
                  </a:schemeClr>
                </a:solidFill>
                <a:latin typeface="Arial" panose="020B0604020202020204" pitchFamily="34" charset="0"/>
                <a:cs typeface="Arial" panose="020B0604020202020204" pitchFamily="34" charset="0"/>
                <a:sym typeface="+mn-ea"/>
              </a:rPr>
              <a:t>the vehicle in webots could collect data and be controlled by simulate driving device in first person view.users are allowed to operate the car in digital platform.</a:t>
            </a:r>
            <a:endParaRPr lang="en-US" altLang="zh-CN" sz="2400" dirty="0">
              <a:solidFill>
                <a:schemeClr val="tx1">
                  <a:lumMod val="65000"/>
                  <a:lumOff val="35000"/>
                </a:schemeClr>
              </a:solidFill>
              <a:latin typeface="Arial" panose="020B0604020202020204" pitchFamily="34" charset="0"/>
              <a:cs typeface="Arial" panose="020B0604020202020204" pitchFamily="34" charset="0"/>
              <a:sym typeface="+mn-ea"/>
            </a:endParaRPr>
          </a:p>
        </p:txBody>
      </p:sp>
      <p:sp>
        <p:nvSpPr>
          <p:cNvPr id="56" name="文本框 55"/>
          <p:cNvSpPr txBox="1"/>
          <p:nvPr/>
        </p:nvSpPr>
        <p:spPr>
          <a:xfrm>
            <a:off x="3682365" y="34578925"/>
            <a:ext cx="4159250" cy="3046095"/>
          </a:xfrm>
          <a:prstGeom prst="rect">
            <a:avLst/>
          </a:prstGeom>
          <a:noFill/>
        </p:spPr>
        <p:txBody>
          <a:bodyPr wrap="square" rtlCol="0">
            <a:spAutoFit/>
          </a:bodyPr>
          <a:lstStyle/>
          <a:p>
            <a:pPr marL="342900" indent="-342900" algn="l">
              <a:buFont typeface="Arial" panose="020B0604020202020204" pitchFamily="34" charset="0"/>
              <a:buChar char="•"/>
            </a:pPr>
            <a:r>
              <a:rPr lang="en-US" altLang="zh-CN" sz="2400" dirty="0">
                <a:solidFill>
                  <a:schemeClr val="tx1">
                    <a:lumMod val="65000"/>
                    <a:lumOff val="35000"/>
                  </a:schemeClr>
                </a:solidFill>
                <a:latin typeface="Arial" panose="020B0604020202020204" pitchFamily="34" charset="0"/>
                <a:cs typeface="Arial" panose="020B0604020202020204" pitchFamily="34" charset="0"/>
              </a:rPr>
              <a:t>The hardware has been wrapped in the box, which could be brought by the vehicles. The 4G antennas and the GPS antennas has been exposed, which help the information being collected conveniently.</a:t>
            </a:r>
            <a:endParaRPr lang="en-US" altLang="zh-CN" sz="2400" dirty="0"/>
          </a:p>
        </p:txBody>
      </p:sp>
      <p:pic>
        <p:nvPicPr>
          <p:cNvPr id="45" name="图片 44" descr="74cb3531d9dc874b5cd93cdd0a95f47"/>
          <p:cNvPicPr>
            <a:picLocks noChangeAspect="1"/>
          </p:cNvPicPr>
          <p:nvPr/>
        </p:nvPicPr>
        <p:blipFill>
          <a:blip r:embed="rId7"/>
          <a:stretch>
            <a:fillRect/>
          </a:stretch>
        </p:blipFill>
        <p:spPr>
          <a:xfrm>
            <a:off x="11920855" y="34406840"/>
            <a:ext cx="2905760" cy="2678430"/>
          </a:xfrm>
          <a:prstGeom prst="rect">
            <a:avLst/>
          </a:prstGeom>
        </p:spPr>
      </p:pic>
      <p:sp>
        <p:nvSpPr>
          <p:cNvPr id="54" name="文本框 53"/>
          <p:cNvSpPr txBox="1"/>
          <p:nvPr/>
        </p:nvSpPr>
        <p:spPr>
          <a:xfrm>
            <a:off x="7896225" y="34578925"/>
            <a:ext cx="4205605" cy="2676525"/>
          </a:xfrm>
          <a:prstGeom prst="rect">
            <a:avLst/>
          </a:prstGeom>
          <a:noFill/>
        </p:spPr>
        <p:txBody>
          <a:bodyPr wrap="square" rtlCol="0">
            <a:spAutoFit/>
          </a:bodyPr>
          <a:p>
            <a:pPr marL="342900" indent="-342900" algn="l">
              <a:buFont typeface="Arial" panose="020B0604020202020204" pitchFamily="34" charset="0"/>
              <a:buChar char="•"/>
            </a:pPr>
            <a:r>
              <a:rPr lang="en-US" altLang="zh-CN" sz="2400" dirty="0">
                <a:solidFill>
                  <a:schemeClr val="tx1">
                    <a:lumMod val="65000"/>
                    <a:lumOff val="35000"/>
                  </a:schemeClr>
                </a:solidFill>
                <a:latin typeface="Arial" panose="020B0604020202020204" pitchFamily="34" charset="0"/>
                <a:cs typeface="Arial" panose="020B0604020202020204" pitchFamily="34" charset="0"/>
                <a:sym typeface="+mn-ea"/>
              </a:rPr>
              <a:t>The GPS device is equiped on the car and  </a:t>
            </a:r>
            <a:r>
              <a:rPr lang="en-US" altLang="zh-CN" sz="2400">
                <a:solidFill>
                  <a:schemeClr val="tx1">
                    <a:lumMod val="65000"/>
                    <a:lumOff val="35000"/>
                  </a:schemeClr>
                </a:solidFill>
                <a:latin typeface="Arial" panose="020B0604020202020204" pitchFamily="34" charset="0"/>
                <a:cs typeface="Arial" panose="020B0604020202020204" pitchFamily="34" charset="0"/>
              </a:rPr>
              <a:t>collect the real data. With the car moving, the data will be renewed.However, there existed a delay on the cloud service.</a:t>
            </a:r>
            <a:endParaRPr lang="en-US" altLang="zh-CN" sz="2400">
              <a:solidFill>
                <a:schemeClr val="tx1">
                  <a:lumMod val="65000"/>
                  <a:lumOff val="35000"/>
                </a:schemeClr>
              </a:solidFill>
              <a:latin typeface="Arial" panose="020B0604020202020204" pitchFamily="34" charset="0"/>
              <a:cs typeface="Arial" panose="020B0604020202020204" pitchFamily="34" charset="0"/>
            </a:endParaRPr>
          </a:p>
        </p:txBody>
      </p:sp>
      <p:sp>
        <p:nvSpPr>
          <p:cNvPr id="57" name="文本框 56"/>
          <p:cNvSpPr txBox="1"/>
          <p:nvPr/>
        </p:nvSpPr>
        <p:spPr>
          <a:xfrm>
            <a:off x="7915910" y="37255450"/>
            <a:ext cx="4166870" cy="3415030"/>
          </a:xfrm>
          <a:prstGeom prst="rect">
            <a:avLst/>
          </a:prstGeom>
          <a:noFill/>
        </p:spPr>
        <p:txBody>
          <a:bodyPr wrap="square" rtlCol="0">
            <a:spAutoFit/>
          </a:bodyPr>
          <a:p>
            <a:pPr marL="342900" indent="-342900" algn="l">
              <a:buFont typeface="Arial" panose="020B0604020202020204" pitchFamily="34" charset="0"/>
              <a:buChar char="•"/>
            </a:pPr>
            <a:r>
              <a:rPr lang="en-US" altLang="zh-CN" sz="2400">
                <a:solidFill>
                  <a:schemeClr val="tx1">
                    <a:lumMod val="65000"/>
                    <a:lumOff val="35000"/>
                  </a:schemeClr>
                </a:solidFill>
                <a:latin typeface="Arial" panose="020B0604020202020204" pitchFamily="34" charset="0"/>
                <a:cs typeface="Arial" panose="020B0604020202020204" pitchFamily="34" charset="0"/>
              </a:rPr>
              <a:t>The GPS data has been printed in the screem. Sending the AT commands to the ports to complete  the connect with aliyun cloud platform, which refer to the MQTT. The transmission rate is theoretically 10HZ </a:t>
            </a:r>
            <a:endParaRPr lang="en-US" altLang="zh-CN" sz="2400">
              <a:solidFill>
                <a:schemeClr val="tx1">
                  <a:lumMod val="65000"/>
                  <a:lumOff val="35000"/>
                </a:schemeClr>
              </a:solidFill>
              <a:latin typeface="Arial" panose="020B0604020202020204" pitchFamily="34" charset="0"/>
              <a:cs typeface="Arial" panose="020B0604020202020204" pitchFamily="34" charset="0"/>
            </a:endParaRPr>
          </a:p>
        </p:txBody>
      </p:sp>
      <p:sp>
        <p:nvSpPr>
          <p:cNvPr id="66" name="文本框 65"/>
          <p:cNvSpPr txBox="1"/>
          <p:nvPr/>
        </p:nvSpPr>
        <p:spPr>
          <a:xfrm>
            <a:off x="4591685" y="34029015"/>
            <a:ext cx="6492875" cy="645160"/>
          </a:xfrm>
          <a:prstGeom prst="rect">
            <a:avLst/>
          </a:prstGeom>
          <a:noFill/>
        </p:spPr>
        <p:txBody>
          <a:bodyPr wrap="square" rtlCol="0">
            <a:spAutoFit/>
          </a:bodyPr>
          <a:p>
            <a:r>
              <a:rPr lang="en-US" altLang="zh-CN" sz="3600" b="1">
                <a:solidFill>
                  <a:schemeClr val="tx2"/>
                </a:solidFill>
                <a:latin typeface="Arial" panose="020B0604020202020204" pitchFamily="34" charset="0"/>
                <a:cs typeface="Arial" panose="020B0604020202020204" pitchFamily="34" charset="0"/>
              </a:rPr>
              <a:t>Experiment and verification</a:t>
            </a:r>
            <a:endParaRPr lang="en-US" altLang="zh-CN" sz="3600" b="1">
              <a:solidFill>
                <a:schemeClr val="tx2"/>
              </a:solidFill>
              <a:latin typeface="Arial" panose="020B0604020202020204" pitchFamily="34" charset="0"/>
              <a:cs typeface="Arial" panose="020B0604020202020204" pitchFamily="34" charset="0"/>
            </a:endParaRPr>
          </a:p>
        </p:txBody>
      </p:sp>
      <p:pic>
        <p:nvPicPr>
          <p:cNvPr id="68" name="图片 67" descr="965a2c2536a854fb278b5b710af9c09"/>
          <p:cNvPicPr>
            <a:picLocks noChangeAspect="1"/>
          </p:cNvPicPr>
          <p:nvPr/>
        </p:nvPicPr>
        <p:blipFill>
          <a:blip r:embed="rId8"/>
          <a:stretch>
            <a:fillRect/>
          </a:stretch>
        </p:blipFill>
        <p:spPr>
          <a:xfrm>
            <a:off x="11968480" y="37427535"/>
            <a:ext cx="2912745" cy="2810510"/>
          </a:xfrm>
          <a:prstGeom prst="rect">
            <a:avLst/>
          </a:prstGeom>
        </p:spPr>
      </p:pic>
      <p:sp>
        <p:nvSpPr>
          <p:cNvPr id="69" name="文本框 68"/>
          <p:cNvSpPr txBox="1"/>
          <p:nvPr/>
        </p:nvSpPr>
        <p:spPr>
          <a:xfrm>
            <a:off x="15704820" y="34674175"/>
            <a:ext cx="13054965" cy="2676525"/>
          </a:xfrm>
          <a:prstGeom prst="rect">
            <a:avLst/>
          </a:prstGeom>
          <a:noFill/>
        </p:spPr>
        <p:txBody>
          <a:bodyPr wrap="square" rtlCol="0">
            <a:spAutoFit/>
          </a:bodyPr>
          <a:p>
            <a:pPr marL="342900" indent="-342900">
              <a:buFont typeface="Arial" panose="020B0604020202020204" pitchFamily="34" charset="0"/>
              <a:buChar char="•"/>
            </a:pPr>
            <a:r>
              <a:rPr lang="en-US" altLang="zh-CN" sz="2400">
                <a:solidFill>
                  <a:schemeClr val="tx1">
                    <a:lumMod val="65000"/>
                    <a:lumOff val="35000"/>
                  </a:schemeClr>
                </a:solidFill>
                <a:latin typeface="Arial" panose="020B0604020202020204" pitchFamily="34" charset="0"/>
                <a:cs typeface="Arial" panose="020B0604020202020204" pitchFamily="34" charset="0"/>
              </a:rPr>
              <a:t>The current study uses the transmission of real data with a virtual platform to successfully build a digital twin model.</a:t>
            </a:r>
            <a:endParaRPr lang="en-US" altLang="zh-CN" sz="2400">
              <a:solidFill>
                <a:schemeClr val="tx1">
                  <a:lumMod val="65000"/>
                  <a:lumOff val="35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altLang="zh-CN" sz="2400">
                <a:solidFill>
                  <a:schemeClr val="tx1">
                    <a:lumMod val="65000"/>
                    <a:lumOff val="35000"/>
                  </a:schemeClr>
                </a:solidFill>
                <a:latin typeface="Arial" panose="020B0604020202020204" pitchFamily="34" charset="0"/>
                <a:cs typeface="Arial" panose="020B0604020202020204" pitchFamily="34" charset="0"/>
              </a:rPr>
              <a:t>The data from the arduino,SIM7600 is transferred into the WEBOT software through the Ali cloud for data interaction.</a:t>
            </a:r>
            <a:endParaRPr lang="en-US" altLang="zh-CN" sz="2400">
              <a:solidFill>
                <a:schemeClr val="tx1">
                  <a:lumMod val="65000"/>
                  <a:lumOff val="35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altLang="zh-CN" sz="2400">
                <a:solidFill>
                  <a:schemeClr val="tx1">
                    <a:lumMod val="65000"/>
                    <a:lumOff val="35000"/>
                  </a:schemeClr>
                </a:solidFill>
                <a:latin typeface="Arial" panose="020B0604020202020204" pitchFamily="34" charset="0"/>
                <a:cs typeface="Arial" panose="020B0604020202020204" pitchFamily="34" charset="0"/>
              </a:rPr>
              <a:t>In the future, this research could focus on reducing packet loss from data transmission and changing the GPS operating frequency to reduce the latency generated during data transmission</a:t>
            </a:r>
            <a:endParaRPr lang="en-US" altLang="zh-CN" sz="2400">
              <a:solidFill>
                <a:schemeClr val="tx1">
                  <a:lumMod val="65000"/>
                  <a:lumOff val="35000"/>
                </a:schemeClr>
              </a:solidFill>
              <a:latin typeface="Arial" panose="020B0604020202020204" pitchFamily="34" charset="0"/>
              <a:cs typeface="Arial" panose="020B0604020202020204" pitchFamily="34" charset="0"/>
            </a:endParaRPr>
          </a:p>
        </p:txBody>
      </p:sp>
      <p:pic>
        <p:nvPicPr>
          <p:cNvPr id="71" name="图片 70" descr="bfe7d5a2af1bcc680b38a9094b775f3"/>
          <p:cNvPicPr>
            <a:picLocks noChangeAspect="1"/>
          </p:cNvPicPr>
          <p:nvPr/>
        </p:nvPicPr>
        <p:blipFill>
          <a:blip r:embed="rId9"/>
          <a:stretch>
            <a:fillRect/>
          </a:stretch>
        </p:blipFill>
        <p:spPr>
          <a:xfrm>
            <a:off x="680085" y="37531040"/>
            <a:ext cx="3001645" cy="2707005"/>
          </a:xfrm>
          <a:prstGeom prst="rect">
            <a:avLst/>
          </a:prstGeom>
        </p:spPr>
      </p:pic>
      <p:sp>
        <p:nvSpPr>
          <p:cNvPr id="75" name="文本框 74"/>
          <p:cNvSpPr txBox="1"/>
          <p:nvPr/>
        </p:nvSpPr>
        <p:spPr>
          <a:xfrm>
            <a:off x="15776575" y="38657530"/>
            <a:ext cx="13054965" cy="1630045"/>
          </a:xfrm>
          <a:prstGeom prst="rect">
            <a:avLst/>
          </a:prstGeom>
          <a:noFill/>
        </p:spPr>
        <p:txBody>
          <a:bodyPr wrap="square" rtlCol="0">
            <a:spAutoFit/>
          </a:bodyPr>
          <a:p>
            <a:pPr marL="342900" indent="-342900">
              <a:buFont typeface="Arial" panose="020B0604020202020204" pitchFamily="34" charset="0"/>
              <a:buChar char="•"/>
            </a:pPr>
            <a:r>
              <a:rPr lang="en-US" altLang="zh-CN" sz="2000">
                <a:solidFill>
                  <a:schemeClr val="tx1">
                    <a:lumMod val="65000"/>
                    <a:lumOff val="35000"/>
                  </a:schemeClr>
                </a:solidFill>
                <a:latin typeface="Arial" panose="020B0604020202020204" pitchFamily="34" charset="0"/>
                <a:cs typeface="Arial" panose="020B0604020202020204" pitchFamily="34" charset="0"/>
              </a:rPr>
              <a:t>https://cyberbotics.com/doc/guide/supervisor-programming</a:t>
            </a:r>
            <a:endParaRPr lang="en-US" altLang="zh-CN" sz="2000">
              <a:solidFill>
                <a:schemeClr val="tx1">
                  <a:lumMod val="65000"/>
                  <a:lumOff val="35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altLang="zh-CN" sz="2000">
                <a:solidFill>
                  <a:schemeClr val="tx1">
                    <a:lumMod val="65000"/>
                    <a:lumOff val="35000"/>
                  </a:schemeClr>
                </a:solidFill>
                <a:latin typeface="Arial" panose="020B0604020202020204" pitchFamily="34" charset="0"/>
                <a:cs typeface="Arial" panose="020B0604020202020204" pitchFamily="34" charset="0"/>
              </a:rPr>
              <a:t>The data from the arduino,SIM7600 is transferred into the WEBOT software through the Ali cloud for data interaction.</a:t>
            </a:r>
            <a:endParaRPr lang="en-US" altLang="zh-CN" sz="2000">
              <a:solidFill>
                <a:schemeClr val="tx1">
                  <a:lumMod val="65000"/>
                  <a:lumOff val="35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altLang="zh-CN" sz="2000">
                <a:solidFill>
                  <a:schemeClr val="tx1">
                    <a:lumMod val="65000"/>
                    <a:lumOff val="35000"/>
                  </a:schemeClr>
                </a:solidFill>
                <a:latin typeface="Arial" panose="020B0604020202020204" pitchFamily="34" charset="0"/>
                <a:cs typeface="Arial" panose="020B0604020202020204" pitchFamily="34" charset="0"/>
              </a:rPr>
              <a:t>In the future, this research could focus on reducing packet loss from data transmission and changing the GPS operating frequency to reduce the latency generated during data transmission</a:t>
            </a:r>
            <a:endParaRPr lang="en-US" altLang="zh-CN" sz="2000">
              <a:solidFill>
                <a:schemeClr val="tx1">
                  <a:lumMod val="65000"/>
                  <a:lumOff val="35000"/>
                </a:schemeClr>
              </a:solidFill>
              <a:latin typeface="Arial" panose="020B0604020202020204" pitchFamily="34" charset="0"/>
              <a:cs typeface="Arial" panose="020B0604020202020204" pitchFamily="34" charset="0"/>
            </a:endParaRPr>
          </a:p>
        </p:txBody>
      </p:sp>
      <p:sp>
        <p:nvSpPr>
          <p:cNvPr id="76" name="文本框 75"/>
          <p:cNvSpPr txBox="1"/>
          <p:nvPr/>
        </p:nvSpPr>
        <p:spPr>
          <a:xfrm>
            <a:off x="19933810" y="38023631"/>
            <a:ext cx="4154522" cy="633730"/>
          </a:xfrm>
          <a:prstGeom prst="rect">
            <a:avLst/>
          </a:prstGeom>
          <a:noFill/>
        </p:spPr>
        <p:txBody>
          <a:bodyPr wrap="square" rtlCol="0">
            <a:spAutoFit/>
          </a:bodyPr>
          <a:p>
            <a:pPr marL="0" marR="0" lvl="0" indent="0" algn="ctr" defTabSz="3507740" rtl="0" eaLnBrk="1" fontAlgn="auto" latinLnBrk="0" hangingPunct="1">
              <a:lnSpc>
                <a:spcPts val="4230"/>
              </a:lnSpc>
              <a:spcBef>
                <a:spcPts val="0"/>
              </a:spcBef>
              <a:spcAft>
                <a:spcPts val="1105"/>
              </a:spcAft>
              <a:buClrTx/>
              <a:buSzTx/>
              <a:buFontTx/>
              <a:buNone/>
              <a:defRPr/>
            </a:pPr>
            <a:r>
              <a:rPr kumimoji="0" lang="en-US" altLang="zh-CN" sz="2800" b="1" i="0" u="none" strike="noStrike" kern="1200" cap="none" spc="0" normalizeH="0" baseline="0" noProof="0" dirty="0">
                <a:ln>
                  <a:noFill/>
                </a:ln>
                <a:solidFill>
                  <a:schemeClr val="tx2"/>
                </a:solidFill>
                <a:effectLst/>
                <a:uLnTx/>
                <a:uFillTx/>
                <a:latin typeface="Arial" panose="020B0604020202020204"/>
                <a:ea typeface="+mn-ea"/>
                <a:cs typeface="+mn-cs"/>
              </a:rPr>
              <a:t>Reference</a:t>
            </a:r>
            <a:endParaRPr kumimoji="0" lang="en-US" altLang="zh-CN" sz="2800" b="1" i="0" u="none" strike="noStrike" kern="1200" cap="none" spc="0" normalizeH="0" baseline="0" noProof="0" dirty="0">
              <a:ln>
                <a:noFill/>
              </a:ln>
              <a:solidFill>
                <a:schemeClr val="tx2"/>
              </a:solidFill>
              <a:effectLst/>
              <a:uLnTx/>
              <a:uFillTx/>
              <a:latin typeface="Arial" panose="020B0604020202020204"/>
              <a:ea typeface="+mn-ea"/>
              <a:cs typeface="+mn-cs"/>
            </a:endParaRPr>
          </a:p>
        </p:txBody>
      </p:sp>
      <p:pic>
        <p:nvPicPr>
          <p:cNvPr id="8" name="图片 7"/>
          <p:cNvPicPr>
            <a:picLocks noChangeAspect="1"/>
          </p:cNvPicPr>
          <p:nvPr/>
        </p:nvPicPr>
        <p:blipFill>
          <a:blip r:embed="rId10" cstate="print">
            <a:clrChange>
              <a:clrFrom>
                <a:srgbClr val="FFFFFF">
                  <a:alpha val="100000"/>
                </a:srgbClr>
              </a:clrFrom>
              <a:clrTo>
                <a:srgbClr val="FFFFFF">
                  <a:alpha val="100000"/>
                  <a:alpha val="0"/>
                </a:srgbClr>
              </a:clrTo>
            </a:clrChange>
            <a:extLst>
              <a:ext uri="{28A0092B-C50C-407E-A947-70E740481C1C}">
                <a14:useLocalDpi xmlns:a14="http://schemas.microsoft.com/office/drawing/2010/main" val="0"/>
              </a:ext>
            </a:extLst>
          </a:blip>
          <a:stretch>
            <a:fillRect/>
          </a:stretch>
        </p:blipFill>
        <p:spPr>
          <a:xfrm>
            <a:off x="993775" y="22741890"/>
            <a:ext cx="4208780" cy="4683125"/>
          </a:xfrm>
          <a:prstGeom prst="rect">
            <a:avLst/>
          </a:prstGeom>
          <a:noFill/>
        </p:spPr>
      </p:pic>
      <p:pic>
        <p:nvPicPr>
          <p:cNvPr id="15" name="内容占位符 14"/>
          <p:cNvPicPr>
            <a:picLocks noGrp="1" noChangeAspect="1"/>
          </p:cNvPicPr>
          <p:nvPr>
            <p:ph sz="quarter" idx="15"/>
          </p:nvPr>
        </p:nvPicPr>
        <p:blipFill>
          <a:blip r:embed="rId11">
            <a:clrChange>
              <a:clrFrom>
                <a:srgbClr val="FFFFFF">
                  <a:alpha val="100000"/>
                </a:srgbClr>
              </a:clrFrom>
              <a:clrTo>
                <a:srgbClr val="FFFFFF">
                  <a:alpha val="100000"/>
                  <a:alpha val="0"/>
                </a:srgbClr>
              </a:clrTo>
            </a:clrChange>
          </a:blip>
          <a:stretch>
            <a:fillRect/>
          </a:stretch>
        </p:blipFill>
        <p:spPr>
          <a:xfrm>
            <a:off x="15767685" y="22760305"/>
            <a:ext cx="4224020" cy="4561840"/>
          </a:xfrm>
        </p:spPr>
      </p:pic>
      <p:sp>
        <p:nvSpPr>
          <p:cNvPr id="77" name="文本框 76"/>
          <p:cNvSpPr txBox="1"/>
          <p:nvPr/>
        </p:nvSpPr>
        <p:spPr>
          <a:xfrm>
            <a:off x="115570" y="41147365"/>
            <a:ext cx="4898390" cy="706755"/>
          </a:xfrm>
          <a:prstGeom prst="rect">
            <a:avLst/>
          </a:prstGeom>
          <a:noFill/>
        </p:spPr>
        <p:txBody>
          <a:bodyPr wrap="square" rtlCol="0">
            <a:spAutoFit/>
          </a:bodyPr>
          <a:p>
            <a:r>
              <a:rPr lang="en-US" altLang="zh-CN" sz="4000">
                <a:solidFill>
                  <a:schemeClr val="bg1"/>
                </a:solidFill>
                <a:latin typeface="Arial" panose="020B0604020202020204" pitchFamily="34" charset="0"/>
                <a:cs typeface="Arial" panose="020B0604020202020204" pitchFamily="34" charset="0"/>
              </a:rPr>
              <a:t>Contact information:</a:t>
            </a:r>
            <a:endParaRPr lang="en-US" altLang="zh-CN" sz="4000">
              <a:solidFill>
                <a:schemeClr val="bg1"/>
              </a:solidFill>
              <a:latin typeface="Arial" panose="020B0604020202020204" pitchFamily="34" charset="0"/>
              <a:cs typeface="Arial" panose="020B0604020202020204" pitchFamily="34" charset="0"/>
            </a:endParaRPr>
          </a:p>
        </p:txBody>
      </p:sp>
      <p:sp>
        <p:nvSpPr>
          <p:cNvPr id="79" name="文本框 78"/>
          <p:cNvSpPr txBox="1"/>
          <p:nvPr/>
        </p:nvSpPr>
        <p:spPr>
          <a:xfrm>
            <a:off x="5202555" y="41147365"/>
            <a:ext cx="14798040" cy="1568450"/>
          </a:xfrm>
          <a:prstGeom prst="rect">
            <a:avLst/>
          </a:prstGeom>
          <a:noFill/>
        </p:spPr>
        <p:txBody>
          <a:bodyPr wrap="square" rtlCol="0">
            <a:spAutoFit/>
          </a:bodyPr>
          <a:p>
            <a:r>
              <a:rPr lang="en-US" altLang="zh-CN" sz="2400" dirty="0">
                <a:solidFill>
                  <a:srgbClr val="FFFFFF"/>
                </a:solidFill>
                <a:latin typeface="Arial" panose="020B0604020202020204" pitchFamily="34" charset="0"/>
                <a:ea typeface="Arial" panose="020B0604020202020204" pitchFamily="34" charset="0"/>
                <a:cs typeface="Arial" panose="020B0604020202020204" pitchFamily="34" charset="0"/>
                <a:sym typeface="+mn-ea"/>
              </a:rPr>
              <a:t>Zijie Xu: zijie.xu20@student.xjtlu.edu.cn              </a:t>
            </a:r>
            <a:r>
              <a:rPr lang="en-US" altLang="zh-CN" sz="2400" dirty="0">
                <a:solidFill>
                  <a:srgbClr val="FFFFFF"/>
                </a:solidFill>
                <a:latin typeface="Arial" panose="020B0604020202020204" pitchFamily="34" charset="0"/>
                <a:ea typeface="Arial" panose="020B0604020202020204" pitchFamily="34" charset="0"/>
                <a:cs typeface="Arial" panose="020B0604020202020204" pitchFamily="34" charset="0"/>
                <a:sym typeface="+mn-ea"/>
              </a:rPr>
              <a:t>Zhekai Ma:MARK.JIANG.M@outlook.com</a:t>
            </a:r>
            <a:endParaRPr lang="en-US" altLang="zh-CN" sz="2400" dirty="0">
              <a:solidFill>
                <a:srgbClr val="FFFFFF"/>
              </a:solidFill>
              <a:latin typeface="Arial" panose="020B0604020202020204" pitchFamily="34" charset="0"/>
              <a:ea typeface="Arial" panose="020B0604020202020204" pitchFamily="34" charset="0"/>
              <a:cs typeface="Arial" panose="020B0604020202020204" pitchFamily="34" charset="0"/>
              <a:sym typeface="+mn-ea"/>
            </a:endParaRPr>
          </a:p>
          <a:p>
            <a:r>
              <a:rPr lang="en-US" altLang="zh-CN" sz="2400" dirty="0">
                <a:solidFill>
                  <a:srgbClr val="FFFFFF"/>
                </a:solidFill>
                <a:latin typeface="Arial" panose="020B0604020202020204" pitchFamily="34" charset="0"/>
                <a:ea typeface="Arial" panose="020B0604020202020204" pitchFamily="34" charset="0"/>
                <a:cs typeface="Arial" panose="020B0604020202020204" pitchFamily="34" charset="0"/>
                <a:sym typeface="+mn-ea"/>
              </a:rPr>
              <a:t>Ziqiu </a:t>
            </a:r>
            <a:r>
              <a:rPr lang="en-US" altLang="zh-CN" sz="2400" dirty="0">
                <a:solidFill>
                  <a:srgbClr val="FFFFFF"/>
                </a:solidFill>
                <a:latin typeface="Arial" panose="020B0604020202020204" pitchFamily="34" charset="0"/>
                <a:ea typeface="Arial" panose="020B0604020202020204" pitchFamily="34" charset="0"/>
                <a:cs typeface="Arial" panose="020B0604020202020204" pitchFamily="34" charset="0"/>
                <a:sym typeface="+mn-ea"/>
              </a:rPr>
              <a:t>Jiang: Ziqiu.jiang20@student.xjtlu.edu.cn   Yiting Niu:Yiting.Niu19</a:t>
            </a:r>
            <a:r>
              <a:rPr lang="en-US" altLang="zh-CN" sz="2400" dirty="0">
                <a:solidFill>
                  <a:srgbClr val="FFFFFF"/>
                </a:solidFill>
                <a:latin typeface="Arial" panose="020B0604020202020204" pitchFamily="34" charset="0"/>
                <a:ea typeface="Arial" panose="020B0604020202020204" pitchFamily="34" charset="0"/>
                <a:cs typeface="Arial" panose="020B0604020202020204" pitchFamily="34" charset="0"/>
                <a:sym typeface="+mn-ea"/>
              </a:rPr>
              <a:t>@student.xjtlu.edu.cn</a:t>
            </a:r>
            <a:endParaRPr lang="en-US" altLang="zh-CN" sz="2400" dirty="0">
              <a:solidFill>
                <a:srgbClr val="FFFFFF"/>
              </a:solidFill>
              <a:latin typeface="Arial" panose="020B0604020202020204" pitchFamily="34" charset="0"/>
              <a:ea typeface="Arial" panose="020B0604020202020204" pitchFamily="34" charset="0"/>
              <a:cs typeface="Arial" panose="020B0604020202020204" pitchFamily="34" charset="0"/>
              <a:sym typeface="+mn-ea"/>
            </a:endParaRPr>
          </a:p>
          <a:p>
            <a:r>
              <a:rPr lang="en-US" altLang="zh-CN" sz="2400" dirty="0">
                <a:solidFill>
                  <a:srgbClr val="FFFFFF"/>
                </a:solidFill>
                <a:latin typeface="Arial" panose="020B0604020202020204" pitchFamily="34" charset="0"/>
                <a:ea typeface="Arial" panose="020B0604020202020204" pitchFamily="34" charset="0"/>
                <a:cs typeface="Arial" panose="020B0604020202020204" pitchFamily="34" charset="0"/>
                <a:sym typeface="+mn-ea"/>
              </a:rPr>
              <a:t>Xinyi Xu: Xinyi.Xu2002@student.xjtlu.edu.cn      Yuchen Feng: Yuchen.Feng20@student.xjtlu.edu.cn</a:t>
            </a:r>
            <a:endParaRPr lang="en-US" altLang="zh-CN" sz="2400" dirty="0">
              <a:solidFill>
                <a:srgbClr val="FFFFFF"/>
              </a:solidFill>
              <a:latin typeface="Arial" panose="020B0604020202020204" pitchFamily="34" charset="0"/>
              <a:ea typeface="Arial" panose="020B0604020202020204" pitchFamily="34" charset="0"/>
              <a:cs typeface="Arial" panose="020B0604020202020204" pitchFamily="34" charset="0"/>
              <a:sym typeface="+mn-ea"/>
            </a:endParaRPr>
          </a:p>
          <a:p>
            <a:r>
              <a:rPr lang="en-US" altLang="zh-CN" sz="2400" dirty="0">
                <a:solidFill>
                  <a:srgbClr val="FFFFFF"/>
                </a:solidFill>
                <a:latin typeface="Arial" panose="020B0604020202020204" pitchFamily="34" charset="0"/>
                <a:ea typeface="Arial" panose="020B0604020202020204" pitchFamily="34" charset="0"/>
                <a:cs typeface="Arial" panose="020B0604020202020204" pitchFamily="34" charset="0"/>
                <a:sym typeface="+mn-ea"/>
              </a:rPr>
              <a:t>Zheyu Zhou: weszhou@outlook.com                    Dr. Dongyao Jia: Dongyao.Jia@xjtlu.edu.cn</a:t>
            </a:r>
            <a:endParaRPr lang="en-US" altLang="zh-CN" sz="2400" dirty="0">
              <a:solidFill>
                <a:srgbClr val="FFFFFF"/>
              </a:solidFill>
              <a:latin typeface="Arial" panose="020B0604020202020204" pitchFamily="34" charset="0"/>
              <a:ea typeface="Arial" panose="020B0604020202020204" pitchFamily="34" charset="0"/>
              <a:cs typeface="Arial" panose="020B0604020202020204" pitchFamily="34" charset="0"/>
              <a:sym typeface="+mn-ea"/>
            </a:endParaRPr>
          </a:p>
        </p:txBody>
      </p:sp>
      <p:sp>
        <p:nvSpPr>
          <p:cNvPr id="80" name="文本框 79"/>
          <p:cNvSpPr txBox="1"/>
          <p:nvPr/>
        </p:nvSpPr>
        <p:spPr>
          <a:xfrm>
            <a:off x="15966440" y="37625020"/>
            <a:ext cx="10015855" cy="521970"/>
          </a:xfrm>
          <a:prstGeom prst="rect">
            <a:avLst/>
          </a:prstGeom>
          <a:noFill/>
        </p:spPr>
        <p:txBody>
          <a:bodyPr wrap="square" rtlCol="0">
            <a:spAutoFit/>
          </a:bodyPr>
          <a:p>
            <a:r>
              <a:rPr lang="en-US" altLang="zh-CN" sz="2800" b="1">
                <a:solidFill>
                  <a:srgbClr val="0070C0"/>
                </a:solidFill>
              </a:rPr>
              <a:t>Project webpage:</a:t>
            </a:r>
            <a:r>
              <a:rPr lang="zh-CN" altLang="en-US" sz="2800" b="1">
                <a:solidFill>
                  <a:srgbClr val="0070C0"/>
                </a:solidFill>
              </a:rPr>
              <a:t>https://github.com/AAAAAkki/surf2022044</a:t>
            </a:r>
            <a:endParaRPr lang="zh-CN" altLang="en-US" sz="2800" b="1">
              <a:solidFill>
                <a:srgbClr val="0070C0"/>
              </a:solidFill>
            </a:endParaRPr>
          </a:p>
        </p:txBody>
      </p:sp>
    </p:spTree>
  </p:cSld>
  <p:clrMapOvr>
    <a:masterClrMapping/>
  </p:clrMapOvr>
</p:sld>
</file>

<file path=ppt/tags/tag1.xml><?xml version="1.0" encoding="utf-8"?>
<p:tagLst xmlns:p="http://schemas.openxmlformats.org/presentationml/2006/main">
  <p:tag name="COMMONDATA" val="eyJoZGlkIjoiNDM4NWRjMWM1NGY4NWUxZmU1N2VlMDIwODk1N2RlZTMifQ=="/>
</p:tagLst>
</file>

<file path=ppt/theme/theme1.xml><?xml version="1.0" encoding="utf-8"?>
<a:theme xmlns:a="http://schemas.openxmlformats.org/drawingml/2006/main" name="Research Poster Template">
  <a:themeElements>
    <a:clrScheme name="UB Color Palette">
      <a:dk1>
        <a:srgbClr val="666666"/>
      </a:dk1>
      <a:lt1>
        <a:srgbClr val="FFFFFF"/>
      </a:lt1>
      <a:dk2>
        <a:srgbClr val="005BBB"/>
      </a:dk2>
      <a:lt2>
        <a:srgbClr val="FFFFFF"/>
      </a:lt2>
      <a:accent1>
        <a:srgbClr val="005BBB"/>
      </a:accent1>
      <a:accent2>
        <a:srgbClr val="41B6E6"/>
      </a:accent2>
      <a:accent3>
        <a:srgbClr val="E56D54"/>
      </a:accent3>
      <a:accent4>
        <a:srgbClr val="666666"/>
      </a:accent4>
      <a:accent5>
        <a:srgbClr val="007681"/>
      </a:accent5>
      <a:accent6>
        <a:srgbClr val="003E51"/>
      </a:accent6>
      <a:hlink>
        <a:srgbClr val="186BB7"/>
      </a:hlink>
      <a:folHlink>
        <a:srgbClr val="D86A4E"/>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蓝色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solidFill>
            <a:srgbClr val="005BBB"/>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6774</Words>
  <Application>WPS 演示</Application>
  <PresentationFormat>自定义</PresentationFormat>
  <Paragraphs>106</Paragraphs>
  <Slides>1</Slides>
  <Notes>2</Notes>
  <HiddenSlides>0</HiddenSlides>
  <MMClips>0</MMClips>
  <ScaleCrop>false</ScaleCrop>
  <HeadingPairs>
    <vt:vector size="6" baseType="variant">
      <vt:variant>
        <vt:lpstr>已用的字体</vt:lpstr>
      </vt:variant>
      <vt:variant>
        <vt:i4>16</vt:i4>
      </vt:variant>
      <vt:variant>
        <vt:lpstr>主题</vt:lpstr>
      </vt:variant>
      <vt:variant>
        <vt:i4>2</vt:i4>
      </vt:variant>
      <vt:variant>
        <vt:lpstr>幻灯片标题</vt:lpstr>
      </vt:variant>
      <vt:variant>
        <vt:i4>1</vt:i4>
      </vt:variant>
    </vt:vector>
  </HeadingPairs>
  <TitlesOfParts>
    <vt:vector size="19" baseType="lpstr">
      <vt:lpstr>Arial</vt:lpstr>
      <vt:lpstr>宋体</vt:lpstr>
      <vt:lpstr>Wingdings</vt:lpstr>
      <vt:lpstr>Arial Narrow</vt:lpstr>
      <vt:lpstr>MS PGothic</vt:lpstr>
      <vt:lpstr>Arial</vt:lpstr>
      <vt:lpstr>黑体</vt:lpstr>
      <vt:lpstr>等线</vt:lpstr>
      <vt:lpstr>Times New Roman</vt:lpstr>
      <vt:lpstr>-apple-system</vt:lpstr>
      <vt:lpstr>Segoe Print</vt:lpstr>
      <vt:lpstr>微软雅黑</vt:lpstr>
      <vt:lpstr>Arial Unicode MS</vt:lpstr>
      <vt:lpstr>Calibri</vt:lpstr>
      <vt:lpstr>Malgun Gothic</vt:lpstr>
      <vt:lpstr>等线 Light</vt:lpstr>
      <vt:lpstr>Research Poster Template</vt:lpstr>
      <vt:lpstr>自定义设计方案</vt:lpstr>
      <vt:lpstr>PowerPoint 演示文稿</vt:lpstr>
    </vt:vector>
  </TitlesOfParts>
  <Company>© University at Buffalo</Company>
  <LinksUpToDate>false</LinksUpToDate>
  <SharedDoc>false</SharedDoc>
  <HyperlinksChanged>false</HyperlinksChanged>
  <AppVersion>14.0000</AppVersion>
  <HyperlinkBase>www.buffalo.edu/brand</HyperlinkBase>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UB Research Poster Template</dc:title>
  <dc:creator>HW</dc:creator>
  <cp:lastModifiedBy>ariel</cp:lastModifiedBy>
  <cp:revision>102</cp:revision>
  <cp:lastPrinted>2016-09-29T19:48:00Z</cp:lastPrinted>
  <dcterms:created xsi:type="dcterms:W3CDTF">2016-09-29T18:43:00Z</dcterms:created>
  <dcterms:modified xsi:type="dcterms:W3CDTF">2022-08-25T10:06:39Z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5C3857CCDA534A86836BE559C0D8C4B5</vt:lpwstr>
  </property>
  <property fmtid="{D5CDD505-2E9C-101B-9397-08002B2CF9AE}" pid="3" name="KSOProductBuildVer">
    <vt:lpwstr>2052-11.1.0.11875</vt:lpwstr>
  </property>
</Properties>
</file>